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Hajar" charset="1" panose="00000500000000000000"/>
      <p:regular r:id="rId36"/>
    </p:embeddedFont>
    <p:embeddedFont>
      <p:font typeface="Basma" charset="1" panose="020B0500040000020004"/>
      <p:regular r:id="rId37"/>
    </p:embeddedFont>
    <p:embeddedFont>
      <p:font typeface="Amiri" charset="1" panose="00000500000000000000"/>
      <p:regular r:id="rId38"/>
    </p:embeddedFont>
    <p:embeddedFont>
      <p:font typeface="Nexa Slab" charset="1" panose="02000500000000000000"/>
      <p:regular r:id="rId39"/>
    </p:embeddedFont>
    <p:embeddedFont>
      <p:font typeface="Lora Bold" charset="1" panose="00000800000000000000"/>
      <p:regular r:id="rId40"/>
    </p:embeddedFont>
    <p:embeddedFont>
      <p:font typeface="Scheherazade Bold" charset="1" panose="01000600020000020003"/>
      <p:regular r:id="rId41"/>
    </p:embeddedFont>
    <p:embeddedFont>
      <p:font typeface="Lora" charset="1" panose="00000500000000000000"/>
      <p:regular r:id="rId42"/>
    </p:embeddedFont>
    <p:embeddedFont>
      <p:font typeface="DG Sahabh" charset="1" panose="01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32.pn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56.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5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jpeg" Type="http://schemas.openxmlformats.org/officeDocument/2006/relationships/image"/><Relationship Id="rId9" Target="../media/image6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9.jpeg" Type="http://schemas.openxmlformats.org/officeDocument/2006/relationships/image"/><Relationship Id="rId9"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jpe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71.jpe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72.jpeg" Type="http://schemas.openxmlformats.org/officeDocument/2006/relationships/image"/><Relationship Id="rId9" Target="../media/image7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jpe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jpe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93.pn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 Id="rId3" Target="../media/image98.png" Type="http://schemas.openxmlformats.org/officeDocument/2006/relationships/image"/><Relationship Id="rId4" Target="../media/image99.png" Type="http://schemas.openxmlformats.org/officeDocument/2006/relationships/image"/><Relationship Id="rId5" Target="../media/image100.svg" Type="http://schemas.openxmlformats.org/officeDocument/2006/relationships/image"/><Relationship Id="rId6" Target="../media/image101.jpeg" Type="http://schemas.openxmlformats.org/officeDocument/2006/relationships/image"/><Relationship Id="rId7" Target="../media/VAGE_LnlNZk.mp4" Type="http://schemas.openxmlformats.org/officeDocument/2006/relationships/video"/><Relationship Id="rId8" Target="../media/VAGE_LnlNZk.mp4" Type="http://schemas.microsoft.com/office/2007/relationships/media"/><Relationship Id="rId9" Target="../media/image10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 Id="rId3" Target="../media/image109.png" Type="http://schemas.openxmlformats.org/officeDocument/2006/relationships/image"/><Relationship Id="rId4" Target="../media/image110.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32.pn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53.png" Type="http://schemas.openxmlformats.org/officeDocument/2006/relationships/image"/><Relationship Id="rId14" Target="../media/image54.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8.png" Type="http://schemas.openxmlformats.org/officeDocument/2006/relationships/image"/><Relationship Id="rId7" Target="../media/image32.pn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AutoShape 2" id="2"/>
          <p:cNvSpPr/>
          <p:nvPr/>
        </p:nvSpPr>
        <p:spPr>
          <a:xfrm>
            <a:off x="811679" y="1427168"/>
            <a:ext cx="16664642" cy="0"/>
          </a:xfrm>
          <a:prstGeom prst="line">
            <a:avLst/>
          </a:prstGeom>
          <a:ln cap="flat" w="19050">
            <a:solidFill>
              <a:srgbClr val="000000">
                <a:alpha val="38824"/>
              </a:srgbClr>
            </a:solidFill>
            <a:prstDash val="solid"/>
            <a:headEnd type="none" len="sm" w="sm"/>
            <a:tailEnd type="none" len="sm" w="sm"/>
          </a:ln>
        </p:spPr>
      </p:sp>
      <p:sp>
        <p:nvSpPr>
          <p:cNvPr name="Freeform 3" id="3"/>
          <p:cNvSpPr/>
          <p:nvPr/>
        </p:nvSpPr>
        <p:spPr>
          <a:xfrm flipH="false" flipV="false" rot="0">
            <a:off x="527675" y="0"/>
            <a:ext cx="1636572" cy="1463095"/>
          </a:xfrm>
          <a:custGeom>
            <a:avLst/>
            <a:gdLst/>
            <a:ahLst/>
            <a:cxnLst/>
            <a:rect r="r" b="b" t="t" l="l"/>
            <a:pathLst>
              <a:path h="1463095" w="1636572">
                <a:moveTo>
                  <a:pt x="0" y="0"/>
                </a:moveTo>
                <a:lnTo>
                  <a:pt x="1636572" y="0"/>
                </a:lnTo>
                <a:lnTo>
                  <a:pt x="1636572" y="1463095"/>
                </a:lnTo>
                <a:lnTo>
                  <a:pt x="0" y="1463095"/>
                </a:lnTo>
                <a:lnTo>
                  <a:pt x="0" y="0"/>
                </a:lnTo>
                <a:close/>
              </a:path>
            </a:pathLst>
          </a:custGeom>
          <a:blipFill>
            <a:blip r:embed="rId2"/>
            <a:stretch>
              <a:fillRect l="0" t="0" r="0" b="0"/>
            </a:stretch>
          </a:blipFill>
        </p:spPr>
      </p:sp>
      <p:sp>
        <p:nvSpPr>
          <p:cNvPr name="Freeform 4" id="4"/>
          <p:cNvSpPr/>
          <p:nvPr/>
        </p:nvSpPr>
        <p:spPr>
          <a:xfrm flipH="false" flipV="false" rot="0">
            <a:off x="16348879" y="0"/>
            <a:ext cx="1141735" cy="1427168"/>
          </a:xfrm>
          <a:custGeom>
            <a:avLst/>
            <a:gdLst/>
            <a:ahLst/>
            <a:cxnLst/>
            <a:rect r="r" b="b" t="t" l="l"/>
            <a:pathLst>
              <a:path h="1427168" w="1141735">
                <a:moveTo>
                  <a:pt x="0" y="0"/>
                </a:moveTo>
                <a:lnTo>
                  <a:pt x="1141735" y="0"/>
                </a:lnTo>
                <a:lnTo>
                  <a:pt x="1141735" y="1427168"/>
                </a:lnTo>
                <a:lnTo>
                  <a:pt x="0" y="1427168"/>
                </a:lnTo>
                <a:lnTo>
                  <a:pt x="0" y="0"/>
                </a:lnTo>
                <a:close/>
              </a:path>
            </a:pathLst>
          </a:custGeom>
          <a:blipFill>
            <a:blip r:embed="rId3"/>
            <a:stretch>
              <a:fillRect l="0" t="0" r="0" b="0"/>
            </a:stretch>
          </a:blipFill>
        </p:spPr>
      </p:sp>
      <p:grpSp>
        <p:nvGrpSpPr>
          <p:cNvPr name="Group 5" id="5"/>
          <p:cNvGrpSpPr/>
          <p:nvPr/>
        </p:nvGrpSpPr>
        <p:grpSpPr>
          <a:xfrm rot="0">
            <a:off x="5620397" y="9502617"/>
            <a:ext cx="2652007" cy="608932"/>
            <a:chOff x="0" y="0"/>
            <a:chExt cx="663729" cy="152400"/>
          </a:xfrm>
        </p:grpSpPr>
        <p:sp>
          <p:nvSpPr>
            <p:cNvPr name="Freeform 6" id="6"/>
            <p:cNvSpPr/>
            <p:nvPr/>
          </p:nvSpPr>
          <p:spPr>
            <a:xfrm flipH="false" flipV="false" rot="0">
              <a:off x="0" y="0"/>
              <a:ext cx="663729" cy="152400"/>
            </a:xfrm>
            <a:custGeom>
              <a:avLst/>
              <a:gdLst/>
              <a:ahLst/>
              <a:cxnLst/>
              <a:rect r="r" b="b" t="t" l="l"/>
              <a:pathLst>
                <a:path h="152400" w="663729">
                  <a:moveTo>
                    <a:pt x="0" y="0"/>
                  </a:moveTo>
                  <a:lnTo>
                    <a:pt x="663729" y="0"/>
                  </a:lnTo>
                  <a:lnTo>
                    <a:pt x="663729" y="152400"/>
                  </a:lnTo>
                  <a:lnTo>
                    <a:pt x="0" y="152400"/>
                  </a:lnTo>
                  <a:close/>
                </a:path>
              </a:pathLst>
            </a:custGeom>
            <a:solidFill>
              <a:srgbClr val="A38977"/>
            </a:solidFill>
          </p:spPr>
        </p:sp>
      </p:grpSp>
      <p:sp>
        <p:nvSpPr>
          <p:cNvPr name="Freeform 7" id="7"/>
          <p:cNvSpPr/>
          <p:nvPr/>
        </p:nvSpPr>
        <p:spPr>
          <a:xfrm flipH="false" flipV="false" rot="0">
            <a:off x="3587042" y="2028481"/>
            <a:ext cx="6261517" cy="2947620"/>
          </a:xfrm>
          <a:custGeom>
            <a:avLst/>
            <a:gdLst/>
            <a:ahLst/>
            <a:cxnLst/>
            <a:rect r="r" b="b" t="t" l="l"/>
            <a:pathLst>
              <a:path h="2947620" w="6261517">
                <a:moveTo>
                  <a:pt x="0" y="0"/>
                </a:moveTo>
                <a:lnTo>
                  <a:pt x="6261517" y="0"/>
                </a:lnTo>
                <a:lnTo>
                  <a:pt x="6261517" y="2947620"/>
                </a:lnTo>
                <a:lnTo>
                  <a:pt x="0" y="2947620"/>
                </a:lnTo>
                <a:lnTo>
                  <a:pt x="0" y="0"/>
                </a:lnTo>
                <a:close/>
              </a:path>
            </a:pathLst>
          </a:custGeom>
          <a:blipFill>
            <a:blip r:embed="rId4"/>
            <a:stretch>
              <a:fillRect l="0" t="-54886" r="0" b="-57539"/>
            </a:stretch>
          </a:blipFill>
        </p:spPr>
      </p:sp>
      <p:sp>
        <p:nvSpPr>
          <p:cNvPr name="TextBox 8" id="8"/>
          <p:cNvSpPr txBox="true"/>
          <p:nvPr/>
        </p:nvSpPr>
        <p:spPr>
          <a:xfrm rot="0">
            <a:off x="4125303" y="5038725"/>
            <a:ext cx="6005036" cy="926774"/>
          </a:xfrm>
          <a:prstGeom prst="rect">
            <a:avLst/>
          </a:prstGeom>
        </p:spPr>
        <p:txBody>
          <a:bodyPr anchor="t" rtlCol="false" tIns="0" lIns="0" bIns="0" rIns="0">
            <a:spAutoFit/>
          </a:bodyPr>
          <a:lstStyle/>
          <a:p>
            <a:pPr algn="ctr">
              <a:lnSpc>
                <a:spcPts val="7568"/>
              </a:lnSpc>
              <a:spcBef>
                <a:spcPct val="0"/>
              </a:spcBef>
            </a:pPr>
            <a:r>
              <a:rPr lang="en-US" sz="5405">
                <a:solidFill>
                  <a:srgbClr val="794040"/>
                </a:solidFill>
                <a:latin typeface="Hajar"/>
                <a:ea typeface="Hajar"/>
                <a:cs typeface="Hajar"/>
                <a:sym typeface="Hajar"/>
              </a:rPr>
              <a:t>Groub 4:</a:t>
            </a:r>
          </a:p>
        </p:txBody>
      </p:sp>
      <p:sp>
        <p:nvSpPr>
          <p:cNvPr name="TextBox 9" id="9"/>
          <p:cNvSpPr txBox="true"/>
          <p:nvPr/>
        </p:nvSpPr>
        <p:spPr>
          <a:xfrm rot="0">
            <a:off x="2409218" y="5901003"/>
            <a:ext cx="9437206" cy="3525414"/>
          </a:xfrm>
          <a:prstGeom prst="rect">
            <a:avLst/>
          </a:prstGeom>
        </p:spPr>
        <p:txBody>
          <a:bodyPr anchor="t" rtlCol="false" tIns="0" lIns="0" bIns="0" rIns="0">
            <a:spAutoFit/>
          </a:bodyPr>
          <a:lstStyle/>
          <a:p>
            <a:pPr algn="ctr">
              <a:lnSpc>
                <a:spcPts val="4564"/>
              </a:lnSpc>
              <a:spcBef>
                <a:spcPct val="0"/>
              </a:spcBef>
            </a:pPr>
            <a:r>
              <a:rPr lang="en-US" sz="3260">
                <a:solidFill>
                  <a:srgbClr val="000000"/>
                </a:solidFill>
                <a:latin typeface="Basma"/>
                <a:ea typeface="Basma"/>
                <a:cs typeface="Basma"/>
                <a:sym typeface="Basma"/>
              </a:rPr>
              <a:t>Lama </a:t>
            </a:r>
          </a:p>
          <a:p>
            <a:pPr algn="ctr">
              <a:lnSpc>
                <a:spcPts val="4564"/>
              </a:lnSpc>
              <a:spcBef>
                <a:spcPct val="0"/>
              </a:spcBef>
            </a:pPr>
            <a:r>
              <a:rPr lang="en-US" sz="3260">
                <a:solidFill>
                  <a:srgbClr val="000000"/>
                </a:solidFill>
                <a:latin typeface="Basma"/>
                <a:ea typeface="Basma"/>
                <a:cs typeface="Basma"/>
                <a:sym typeface="Basma"/>
              </a:rPr>
              <a:t>Ishraq Freah  </a:t>
            </a:r>
          </a:p>
          <a:p>
            <a:pPr algn="ctr">
              <a:lnSpc>
                <a:spcPts val="4564"/>
              </a:lnSpc>
              <a:spcBef>
                <a:spcPct val="0"/>
              </a:spcBef>
            </a:pPr>
            <a:r>
              <a:rPr lang="en-US" sz="3260">
                <a:solidFill>
                  <a:srgbClr val="000000"/>
                </a:solidFill>
                <a:latin typeface="Basma"/>
                <a:ea typeface="Basma"/>
                <a:cs typeface="Basma"/>
                <a:sym typeface="Basma"/>
              </a:rPr>
              <a:t>Abhar </a:t>
            </a:r>
          </a:p>
          <a:p>
            <a:pPr algn="ctr">
              <a:lnSpc>
                <a:spcPts val="4564"/>
              </a:lnSpc>
              <a:spcBef>
                <a:spcPct val="0"/>
              </a:spcBef>
            </a:pPr>
            <a:r>
              <a:rPr lang="en-US" sz="3260">
                <a:solidFill>
                  <a:srgbClr val="000000"/>
                </a:solidFill>
                <a:latin typeface="Basma"/>
                <a:ea typeface="Basma"/>
                <a:cs typeface="Basma"/>
                <a:sym typeface="Basma"/>
              </a:rPr>
              <a:t>Alanoud </a:t>
            </a:r>
          </a:p>
          <a:p>
            <a:pPr algn="ctr">
              <a:lnSpc>
                <a:spcPts val="4564"/>
              </a:lnSpc>
              <a:spcBef>
                <a:spcPct val="0"/>
              </a:spcBef>
            </a:pPr>
            <a:r>
              <a:rPr lang="en-US" sz="3260">
                <a:solidFill>
                  <a:srgbClr val="000000"/>
                </a:solidFill>
                <a:latin typeface="Basma"/>
                <a:ea typeface="Basma"/>
                <a:cs typeface="Basma"/>
                <a:sym typeface="Basma"/>
              </a:rPr>
              <a:t>Bushra </a:t>
            </a:r>
          </a:p>
          <a:p>
            <a:pPr algn="ctr">
              <a:lnSpc>
                <a:spcPts val="4564"/>
              </a:lnSpc>
              <a:spcBef>
                <a:spcPct val="0"/>
              </a:spcBef>
            </a:pPr>
            <a:r>
              <a:rPr lang="en-US" sz="3260">
                <a:solidFill>
                  <a:srgbClr val="000000"/>
                </a:solidFill>
                <a:latin typeface="Basma"/>
                <a:ea typeface="Basma"/>
                <a:cs typeface="Basma"/>
                <a:sym typeface="Basma"/>
              </a:rPr>
              <a:t>Rana </a:t>
            </a:r>
          </a:p>
        </p:txBody>
      </p:sp>
      <p:grpSp>
        <p:nvGrpSpPr>
          <p:cNvPr name="Group 10" id="10"/>
          <p:cNvGrpSpPr/>
          <p:nvPr/>
        </p:nvGrpSpPr>
        <p:grpSpPr>
          <a:xfrm rot="0">
            <a:off x="15276340" y="1463095"/>
            <a:ext cx="4052941" cy="8823905"/>
            <a:chOff x="0" y="0"/>
            <a:chExt cx="1283986" cy="2795444"/>
          </a:xfrm>
        </p:grpSpPr>
        <p:sp>
          <p:nvSpPr>
            <p:cNvPr name="Freeform 11" id="11"/>
            <p:cNvSpPr/>
            <p:nvPr/>
          </p:nvSpPr>
          <p:spPr>
            <a:xfrm flipH="false" flipV="false" rot="0">
              <a:off x="0" y="0"/>
              <a:ext cx="1283986" cy="2795444"/>
            </a:xfrm>
            <a:custGeom>
              <a:avLst/>
              <a:gdLst/>
              <a:ahLst/>
              <a:cxnLst/>
              <a:rect r="r" b="b" t="t" l="l"/>
              <a:pathLst>
                <a:path h="2795444" w="1283986">
                  <a:moveTo>
                    <a:pt x="0" y="0"/>
                  </a:moveTo>
                  <a:lnTo>
                    <a:pt x="1283986" y="0"/>
                  </a:lnTo>
                  <a:lnTo>
                    <a:pt x="1283986" y="2795444"/>
                  </a:lnTo>
                  <a:lnTo>
                    <a:pt x="0" y="2795444"/>
                  </a:lnTo>
                  <a:close/>
                </a:path>
              </a:pathLst>
            </a:custGeom>
            <a:solidFill>
              <a:srgbClr val="AA8876"/>
            </a:solidFill>
          </p:spPr>
        </p:sp>
        <p:sp>
          <p:nvSpPr>
            <p:cNvPr name="TextBox 12" id="12"/>
            <p:cNvSpPr txBox="true"/>
            <p:nvPr/>
          </p:nvSpPr>
          <p:spPr>
            <a:xfrm>
              <a:off x="0" y="-38100"/>
              <a:ext cx="1283986" cy="2833544"/>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a:grpSpLocks noChangeAspect="true"/>
          </p:cNvGrpSpPr>
          <p:nvPr/>
        </p:nvGrpSpPr>
        <p:grpSpPr>
          <a:xfrm rot="0">
            <a:off x="12292386" y="2688091"/>
            <a:ext cx="4440194" cy="6359487"/>
            <a:chOff x="0" y="0"/>
            <a:chExt cx="4433570" cy="6350000"/>
          </a:xfrm>
        </p:grpSpPr>
        <p:sp>
          <p:nvSpPr>
            <p:cNvPr name="Freeform 14" id="14"/>
            <p:cNvSpPr/>
            <p:nvPr/>
          </p:nvSpPr>
          <p:spPr>
            <a:xfrm flipH="false" flipV="false" rot="0">
              <a:off x="0" y="0"/>
              <a:ext cx="4433570" cy="6350000"/>
            </a:xfrm>
            <a:custGeom>
              <a:avLst/>
              <a:gdLst/>
              <a:ahLst/>
              <a:cxnLst/>
              <a:rect r="r" b="b" t="t" l="l"/>
              <a:pathLst>
                <a:path h="6350000" w="443357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blipFill>
              <a:blip r:embed="rId5"/>
              <a:stretch>
                <a:fillRect l="-7290" t="0" r="-7290" b="0"/>
              </a:stretch>
            </a:blipFill>
          </p:spPr>
        </p:sp>
      </p:grpSp>
      <p:sp>
        <p:nvSpPr>
          <p:cNvPr name="Freeform 15" id="15"/>
          <p:cNvSpPr/>
          <p:nvPr/>
        </p:nvSpPr>
        <p:spPr>
          <a:xfrm flipH="false" flipV="false" rot="0">
            <a:off x="11741649" y="1599001"/>
            <a:ext cx="5541668" cy="858959"/>
          </a:xfrm>
          <a:custGeom>
            <a:avLst/>
            <a:gdLst/>
            <a:ahLst/>
            <a:cxnLst/>
            <a:rect r="r" b="b" t="t" l="l"/>
            <a:pathLst>
              <a:path h="858959" w="5541668">
                <a:moveTo>
                  <a:pt x="0" y="0"/>
                </a:moveTo>
                <a:lnTo>
                  <a:pt x="5541669" y="0"/>
                </a:lnTo>
                <a:lnTo>
                  <a:pt x="5541669" y="858959"/>
                </a:lnTo>
                <a:lnTo>
                  <a:pt x="0" y="858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2118585" y="2454210"/>
            <a:ext cx="4817280" cy="6968941"/>
          </a:xfrm>
          <a:custGeom>
            <a:avLst/>
            <a:gdLst/>
            <a:ahLst/>
            <a:cxnLst/>
            <a:rect r="r" b="b" t="t" l="l"/>
            <a:pathLst>
              <a:path h="6968941" w="4817280">
                <a:moveTo>
                  <a:pt x="0" y="0"/>
                </a:moveTo>
                <a:lnTo>
                  <a:pt x="4817281" y="0"/>
                </a:lnTo>
                <a:lnTo>
                  <a:pt x="4817281" y="6968942"/>
                </a:lnTo>
                <a:lnTo>
                  <a:pt x="0" y="69689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6231068" y="6072453"/>
            <a:ext cx="1619147" cy="1619147"/>
          </a:xfrm>
          <a:custGeom>
            <a:avLst/>
            <a:gdLst/>
            <a:ahLst/>
            <a:cxnLst/>
            <a:rect r="r" b="b" t="t" l="l"/>
            <a:pathLst>
              <a:path h="1619147" w="1619147">
                <a:moveTo>
                  <a:pt x="0" y="0"/>
                </a:moveTo>
                <a:lnTo>
                  <a:pt x="1619146" y="0"/>
                </a:lnTo>
                <a:lnTo>
                  <a:pt x="1619146" y="1619147"/>
                </a:lnTo>
                <a:lnTo>
                  <a:pt x="0" y="1619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6717801" y="10665"/>
            <a:ext cx="4852399" cy="1360312"/>
          </a:xfrm>
          <a:prstGeom prst="rect">
            <a:avLst/>
          </a:prstGeom>
        </p:spPr>
        <p:txBody>
          <a:bodyPr anchor="t" rtlCol="false" tIns="0" lIns="0" bIns="0" rIns="0">
            <a:spAutoFit/>
          </a:bodyPr>
          <a:lstStyle/>
          <a:p>
            <a:pPr algn="ctr">
              <a:lnSpc>
                <a:spcPts val="2722"/>
              </a:lnSpc>
            </a:pPr>
            <a:r>
              <a:rPr lang="en-US" sz="1944">
                <a:solidFill>
                  <a:srgbClr val="000000"/>
                </a:solidFill>
                <a:latin typeface="Amiri"/>
                <a:ea typeface="Amiri"/>
                <a:cs typeface="Amiri"/>
                <a:sym typeface="Amiri"/>
              </a:rPr>
              <a:t>University of Hail</a:t>
            </a:r>
          </a:p>
          <a:p>
            <a:pPr algn="ctr">
              <a:lnSpc>
                <a:spcPts val="2722"/>
              </a:lnSpc>
            </a:pPr>
            <a:r>
              <a:rPr lang="en-US" sz="1944">
                <a:solidFill>
                  <a:srgbClr val="000000"/>
                </a:solidFill>
                <a:latin typeface="Amiri"/>
                <a:ea typeface="Amiri"/>
                <a:cs typeface="Amiri"/>
                <a:sym typeface="Amiri"/>
              </a:rPr>
              <a:t>College of Computer Science and Engineering</a:t>
            </a:r>
          </a:p>
          <a:p>
            <a:pPr algn="ctr">
              <a:lnSpc>
                <a:spcPts val="2722"/>
              </a:lnSpc>
            </a:pPr>
            <a:r>
              <a:rPr lang="en-US" sz="1944">
                <a:solidFill>
                  <a:srgbClr val="000000"/>
                </a:solidFill>
                <a:latin typeface="Amiri"/>
                <a:ea typeface="Amiri"/>
                <a:cs typeface="Amiri"/>
                <a:sym typeface="Amiri"/>
              </a:rPr>
              <a:t>CSCE242 - Human-computer Interaction</a:t>
            </a:r>
          </a:p>
          <a:p>
            <a:pPr algn="ctr">
              <a:lnSpc>
                <a:spcPts val="2722"/>
              </a:lnSpc>
            </a:pPr>
            <a:r>
              <a:rPr lang="en-US" sz="1944">
                <a:solidFill>
                  <a:srgbClr val="000000"/>
                </a:solidFill>
                <a:latin typeface="Amiri"/>
                <a:ea typeface="Amiri"/>
                <a:cs typeface="Amiri"/>
                <a:sym typeface="Amiri"/>
              </a:rPr>
              <a:t>Sec: 205</a:t>
            </a:r>
          </a:p>
        </p:txBody>
      </p:sp>
      <p:sp>
        <p:nvSpPr>
          <p:cNvPr name="TextBox 19" id="19"/>
          <p:cNvSpPr txBox="true"/>
          <p:nvPr/>
        </p:nvSpPr>
        <p:spPr>
          <a:xfrm rot="0">
            <a:off x="5348629" y="9653798"/>
            <a:ext cx="3195544" cy="323612"/>
          </a:xfrm>
          <a:prstGeom prst="rect">
            <a:avLst/>
          </a:prstGeom>
        </p:spPr>
        <p:txBody>
          <a:bodyPr anchor="t" rtlCol="false" tIns="0" lIns="0" bIns="0" rIns="0">
            <a:spAutoFit/>
          </a:bodyPr>
          <a:lstStyle/>
          <a:p>
            <a:pPr algn="ctr">
              <a:lnSpc>
                <a:spcPts val="2743"/>
              </a:lnSpc>
            </a:pPr>
            <a:r>
              <a:rPr lang="en-US" sz="1959">
                <a:solidFill>
                  <a:srgbClr val="FFFFFF"/>
                </a:solidFill>
                <a:latin typeface="Nexa Slab"/>
                <a:ea typeface="Nexa Slab"/>
                <a:cs typeface="Nexa Slab"/>
                <a:sym typeface="Nexa Slab"/>
              </a:rPr>
              <a:t>DR: NAJLA BAGAIS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10155902"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3084383" cy="10287000"/>
            <a:chOff x="0" y="0"/>
            <a:chExt cx="3446093" cy="2709333"/>
          </a:xfrm>
        </p:grpSpPr>
        <p:sp>
          <p:nvSpPr>
            <p:cNvPr name="Freeform 6" id="6"/>
            <p:cNvSpPr/>
            <p:nvPr/>
          </p:nvSpPr>
          <p:spPr>
            <a:xfrm flipH="false" flipV="false" rot="0">
              <a:off x="0" y="0"/>
              <a:ext cx="3446093" cy="2709333"/>
            </a:xfrm>
            <a:custGeom>
              <a:avLst/>
              <a:gdLst/>
              <a:ahLst/>
              <a:cxnLst/>
              <a:rect r="r" b="b" t="t" l="l"/>
              <a:pathLst>
                <a:path h="2709333" w="3446093">
                  <a:moveTo>
                    <a:pt x="0" y="0"/>
                  </a:moveTo>
                  <a:lnTo>
                    <a:pt x="3446093" y="0"/>
                  </a:lnTo>
                  <a:lnTo>
                    <a:pt x="3446093" y="2709333"/>
                  </a:lnTo>
                  <a:lnTo>
                    <a:pt x="0" y="2709333"/>
                  </a:lnTo>
                  <a:close/>
                </a:path>
              </a:pathLst>
            </a:custGeom>
            <a:solidFill>
              <a:srgbClr val="86523C">
                <a:alpha val="9804"/>
              </a:srgbClr>
            </a:solidFill>
          </p:spPr>
        </p:sp>
        <p:sp>
          <p:nvSpPr>
            <p:cNvPr name="TextBox 7" id="7"/>
            <p:cNvSpPr txBox="true"/>
            <p:nvPr/>
          </p:nvSpPr>
          <p:spPr>
            <a:xfrm>
              <a:off x="0" y="-28575"/>
              <a:ext cx="3446093"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940071" y="4282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40071" y="9258300"/>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028700" y="-777715"/>
            <a:ext cx="2057388" cy="4156339"/>
          </a:xfrm>
          <a:custGeom>
            <a:avLst/>
            <a:gdLst/>
            <a:ahLst/>
            <a:cxnLst/>
            <a:rect r="r" b="b" t="t" l="l"/>
            <a:pathLst>
              <a:path h="4156339" w="2057388">
                <a:moveTo>
                  <a:pt x="0" y="0"/>
                </a:moveTo>
                <a:lnTo>
                  <a:pt x="2057388" y="0"/>
                </a:lnTo>
                <a:lnTo>
                  <a:pt x="2057388" y="4156338"/>
                </a:lnTo>
                <a:lnTo>
                  <a:pt x="0" y="4156338"/>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3498" y="1300454"/>
            <a:ext cx="8797875" cy="2133652"/>
          </a:xfrm>
          <a:custGeom>
            <a:avLst/>
            <a:gdLst/>
            <a:ahLst/>
            <a:cxnLst/>
            <a:rect r="r" b="b" t="t" l="l"/>
            <a:pathLst>
              <a:path h="2133652" w="8797875">
                <a:moveTo>
                  <a:pt x="0" y="0"/>
                </a:moveTo>
                <a:lnTo>
                  <a:pt x="8797875" y="0"/>
                </a:lnTo>
                <a:lnTo>
                  <a:pt x="8797875" y="2133652"/>
                </a:lnTo>
                <a:lnTo>
                  <a:pt x="0" y="2133652"/>
                </a:lnTo>
                <a:lnTo>
                  <a:pt x="0" y="0"/>
                </a:lnTo>
                <a:close/>
              </a:path>
            </a:pathLst>
          </a:custGeom>
          <a:blipFill>
            <a:blip r:embed="rId6"/>
            <a:stretch>
              <a:fillRect l="0" t="-95218" r="-8165" b="-4820"/>
            </a:stretch>
          </a:blipFill>
        </p:spPr>
      </p:sp>
      <p:sp>
        <p:nvSpPr>
          <p:cNvPr name="Freeform 12" id="12"/>
          <p:cNvSpPr/>
          <p:nvPr/>
        </p:nvSpPr>
        <p:spPr>
          <a:xfrm flipH="false" flipV="false" rot="0">
            <a:off x="4534917" y="3557931"/>
            <a:ext cx="541318" cy="541601"/>
          </a:xfrm>
          <a:custGeom>
            <a:avLst/>
            <a:gdLst/>
            <a:ahLst/>
            <a:cxnLst/>
            <a:rect r="r" b="b" t="t" l="l"/>
            <a:pathLst>
              <a:path h="541601" w="541318">
                <a:moveTo>
                  <a:pt x="0" y="0"/>
                </a:moveTo>
                <a:lnTo>
                  <a:pt x="541317" y="0"/>
                </a:lnTo>
                <a:lnTo>
                  <a:pt x="541317" y="541601"/>
                </a:lnTo>
                <a:lnTo>
                  <a:pt x="0" y="541601"/>
                </a:lnTo>
                <a:lnTo>
                  <a:pt x="0" y="0"/>
                </a:lnTo>
                <a:close/>
              </a:path>
            </a:pathLst>
          </a:custGeom>
          <a:blipFill>
            <a:blip r:embed="rId7"/>
            <a:stretch>
              <a:fillRect l="0" t="0" r="0" b="0"/>
            </a:stretch>
          </a:blipFill>
        </p:spPr>
      </p:sp>
      <p:sp>
        <p:nvSpPr>
          <p:cNvPr name="Freeform 13" id="13"/>
          <p:cNvSpPr/>
          <p:nvPr/>
        </p:nvSpPr>
        <p:spPr>
          <a:xfrm flipH="true" flipV="false" rot="0">
            <a:off x="0" y="4810787"/>
            <a:ext cx="3434906" cy="871607"/>
          </a:xfrm>
          <a:custGeom>
            <a:avLst/>
            <a:gdLst/>
            <a:ahLst/>
            <a:cxnLst/>
            <a:rect r="r" b="b" t="t" l="l"/>
            <a:pathLst>
              <a:path h="871607" w="3434906">
                <a:moveTo>
                  <a:pt x="3434906" y="0"/>
                </a:moveTo>
                <a:lnTo>
                  <a:pt x="0" y="0"/>
                </a:lnTo>
                <a:lnTo>
                  <a:pt x="0" y="871608"/>
                </a:lnTo>
                <a:lnTo>
                  <a:pt x="3434906" y="871608"/>
                </a:lnTo>
                <a:lnTo>
                  <a:pt x="343490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717453" y="6472970"/>
            <a:ext cx="11550138" cy="600428"/>
          </a:xfrm>
          <a:custGeom>
            <a:avLst/>
            <a:gdLst/>
            <a:ahLst/>
            <a:cxnLst/>
            <a:rect r="r" b="b" t="t" l="l"/>
            <a:pathLst>
              <a:path h="600428" w="11550138">
                <a:moveTo>
                  <a:pt x="0" y="0"/>
                </a:moveTo>
                <a:lnTo>
                  <a:pt x="11550138" y="0"/>
                </a:lnTo>
                <a:lnTo>
                  <a:pt x="11550138" y="600427"/>
                </a:lnTo>
                <a:lnTo>
                  <a:pt x="0" y="600427"/>
                </a:lnTo>
                <a:lnTo>
                  <a:pt x="0" y="0"/>
                </a:lnTo>
                <a:close/>
              </a:path>
            </a:pathLst>
          </a:custGeom>
          <a:blipFill>
            <a:blip r:embed="rId10"/>
            <a:stretch>
              <a:fillRect l="-3965" t="-385464" r="-2638" b="-692457"/>
            </a:stretch>
          </a:blipFill>
        </p:spPr>
      </p:sp>
      <p:sp>
        <p:nvSpPr>
          <p:cNvPr name="TextBox 15" id="15"/>
          <p:cNvSpPr txBox="true"/>
          <p:nvPr/>
        </p:nvSpPr>
        <p:spPr>
          <a:xfrm rot="5400000">
            <a:off x="11406204" y="4712640"/>
            <a:ext cx="7853071" cy="1028700"/>
          </a:xfrm>
          <a:prstGeom prst="rect">
            <a:avLst/>
          </a:prstGeom>
        </p:spPr>
        <p:txBody>
          <a:bodyPr anchor="t" rtlCol="false" tIns="0" lIns="0" bIns="0" rIns="0">
            <a:spAutoFit/>
          </a:bodyPr>
          <a:lstStyle/>
          <a:p>
            <a:pPr algn="ctr" marL="0" indent="0" lvl="1">
              <a:lnSpc>
                <a:spcPts val="8160"/>
              </a:lnSpc>
              <a:spcBef>
                <a:spcPct val="0"/>
              </a:spcBef>
            </a:pPr>
            <a:r>
              <a:rPr lang="en-US" b="true" sz="6800" strike="noStrike" u="none">
                <a:solidFill>
                  <a:srgbClr val="F8F2EE"/>
                </a:solidFill>
                <a:latin typeface="Lora Bold"/>
                <a:ea typeface="Lora Bold"/>
                <a:cs typeface="Lora Bold"/>
                <a:sym typeface="Lora Bold"/>
              </a:rPr>
              <a:t>2 - requirements</a:t>
            </a:r>
          </a:p>
        </p:txBody>
      </p:sp>
      <p:sp>
        <p:nvSpPr>
          <p:cNvPr name="TextBox 16" id="16"/>
          <p:cNvSpPr txBox="true"/>
          <p:nvPr/>
        </p:nvSpPr>
        <p:spPr>
          <a:xfrm rot="0">
            <a:off x="3844614" y="439317"/>
            <a:ext cx="9165730" cy="645365"/>
          </a:xfrm>
          <a:prstGeom prst="rect">
            <a:avLst/>
          </a:prstGeom>
        </p:spPr>
        <p:txBody>
          <a:bodyPr anchor="t" rtlCol="false" tIns="0" lIns="0" bIns="0" rIns="0">
            <a:spAutoFit/>
          </a:bodyPr>
          <a:lstStyle/>
          <a:p>
            <a:pPr algn="l" marL="0" indent="0" lvl="1">
              <a:lnSpc>
                <a:spcPts val="5283"/>
              </a:lnSpc>
              <a:spcBef>
                <a:spcPct val="0"/>
              </a:spcBef>
            </a:pPr>
            <a:r>
              <a:rPr lang="en-US" b="true" sz="3774" strike="noStrike" u="none">
                <a:solidFill>
                  <a:srgbClr val="772A1C"/>
                </a:solidFill>
                <a:latin typeface="Lora Bold"/>
                <a:ea typeface="Lora Bold"/>
                <a:cs typeface="Lora Bold"/>
                <a:sym typeface="Lora Bold"/>
              </a:rPr>
              <a:t>The second stage was the Requirements</a:t>
            </a:r>
          </a:p>
        </p:txBody>
      </p:sp>
      <p:sp>
        <p:nvSpPr>
          <p:cNvPr name="TextBox 17" id="17"/>
          <p:cNvSpPr txBox="true"/>
          <p:nvPr/>
        </p:nvSpPr>
        <p:spPr>
          <a:xfrm rot="0">
            <a:off x="5209739" y="3579263"/>
            <a:ext cx="10223014" cy="432262"/>
          </a:xfrm>
          <a:prstGeom prst="rect">
            <a:avLst/>
          </a:prstGeom>
        </p:spPr>
        <p:txBody>
          <a:bodyPr anchor="t" rtlCol="false" tIns="0" lIns="0" bIns="0" rIns="0">
            <a:spAutoFit/>
          </a:bodyPr>
          <a:lstStyle/>
          <a:p>
            <a:pPr algn="l" marL="0" indent="0" lvl="0">
              <a:lnSpc>
                <a:spcPts val="3606"/>
              </a:lnSpc>
              <a:spcBef>
                <a:spcPct val="0"/>
              </a:spcBef>
            </a:pPr>
            <a:r>
              <a:rPr lang="en-US" sz="2404">
                <a:solidFill>
                  <a:srgbClr val="000000"/>
                </a:solidFill>
                <a:latin typeface="Lora"/>
                <a:ea typeface="Lora"/>
                <a:cs typeface="Lora"/>
                <a:sym typeface="Lora"/>
              </a:rPr>
              <a:t>The second problem was the inconsistent design.</a:t>
            </a:r>
          </a:p>
        </p:txBody>
      </p:sp>
      <p:sp>
        <p:nvSpPr>
          <p:cNvPr name="TextBox 18" id="18"/>
          <p:cNvSpPr txBox="true"/>
          <p:nvPr/>
        </p:nvSpPr>
        <p:spPr>
          <a:xfrm rot="0">
            <a:off x="4334479" y="4166207"/>
            <a:ext cx="8238275" cy="361776"/>
          </a:xfrm>
          <a:prstGeom prst="rect">
            <a:avLst/>
          </a:prstGeom>
        </p:spPr>
        <p:txBody>
          <a:bodyPr anchor="t" rtlCol="false" tIns="0" lIns="0" bIns="0" rIns="0">
            <a:spAutoFit/>
          </a:bodyPr>
          <a:lstStyle/>
          <a:p>
            <a:pPr algn="ctr" marL="0" indent="0" lvl="0">
              <a:lnSpc>
                <a:spcPts val="3006"/>
              </a:lnSpc>
              <a:spcBef>
                <a:spcPct val="0"/>
              </a:spcBef>
            </a:pPr>
            <a:r>
              <a:rPr lang="en-US" b="true" sz="2004">
                <a:solidFill>
                  <a:srgbClr val="7C533E"/>
                </a:solidFill>
                <a:latin typeface="Lora Bold"/>
                <a:ea typeface="Lora Bold"/>
                <a:cs typeface="Lora Bold"/>
                <a:sym typeface="Lora Bold"/>
              </a:rPr>
              <a:t>This was the problem that customers faced after the first problem </a:t>
            </a:r>
          </a:p>
        </p:txBody>
      </p:sp>
      <p:sp>
        <p:nvSpPr>
          <p:cNvPr name="TextBox 19" id="19"/>
          <p:cNvSpPr txBox="true"/>
          <p:nvPr/>
        </p:nvSpPr>
        <p:spPr>
          <a:xfrm rot="0">
            <a:off x="1063997" y="4889832"/>
            <a:ext cx="2346334" cy="311703"/>
          </a:xfrm>
          <a:prstGeom prst="rect">
            <a:avLst/>
          </a:prstGeom>
        </p:spPr>
        <p:txBody>
          <a:bodyPr anchor="t" rtlCol="false" tIns="0" lIns="0" bIns="0" rIns="0">
            <a:spAutoFit/>
          </a:bodyPr>
          <a:lstStyle/>
          <a:p>
            <a:pPr algn="ctr">
              <a:lnSpc>
                <a:spcPts val="2528"/>
              </a:lnSpc>
              <a:spcBef>
                <a:spcPct val="0"/>
              </a:spcBef>
            </a:pPr>
            <a:r>
              <a:rPr lang="en-US" b="true" sz="1806">
                <a:solidFill>
                  <a:srgbClr val="FFFFFF"/>
                </a:solidFill>
                <a:latin typeface="Lora Bold"/>
                <a:ea typeface="Lora Bold"/>
                <a:cs typeface="Lora Bold"/>
                <a:sym typeface="Lora Bold"/>
              </a:rPr>
              <a:t>Third. Shopping cart:</a:t>
            </a:r>
          </a:p>
        </p:txBody>
      </p:sp>
      <p:sp>
        <p:nvSpPr>
          <p:cNvPr name="TextBox 20" id="20"/>
          <p:cNvSpPr txBox="true"/>
          <p:nvPr/>
        </p:nvSpPr>
        <p:spPr>
          <a:xfrm rot="0">
            <a:off x="1028700" y="7432064"/>
            <a:ext cx="12908046" cy="888725"/>
          </a:xfrm>
          <a:prstGeom prst="rect">
            <a:avLst/>
          </a:prstGeom>
        </p:spPr>
        <p:txBody>
          <a:bodyPr anchor="t" rtlCol="false" tIns="0" lIns="0" bIns="0" rIns="0">
            <a:spAutoFit/>
          </a:bodyPr>
          <a:lstStyle/>
          <a:p>
            <a:pPr algn="ctr" marL="0" indent="0" lvl="0">
              <a:lnSpc>
                <a:spcPts val="3635"/>
              </a:lnSpc>
              <a:spcBef>
                <a:spcPct val="0"/>
              </a:spcBef>
            </a:pPr>
            <a:r>
              <a:rPr lang="en-US" sz="2423">
                <a:solidFill>
                  <a:srgbClr val="000000"/>
                </a:solidFill>
                <a:latin typeface="Lora"/>
                <a:ea typeface="Lora"/>
                <a:cs typeface="Lora"/>
                <a:sym typeface="Lora"/>
              </a:rPr>
              <a:t>There must be an indicator to track the completion of the request. The problem of the lack of error-preventing messages must also be solved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10155902"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3084383" cy="10287000"/>
            <a:chOff x="0" y="0"/>
            <a:chExt cx="3446093" cy="2709333"/>
          </a:xfrm>
        </p:grpSpPr>
        <p:sp>
          <p:nvSpPr>
            <p:cNvPr name="Freeform 6" id="6"/>
            <p:cNvSpPr/>
            <p:nvPr/>
          </p:nvSpPr>
          <p:spPr>
            <a:xfrm flipH="false" flipV="false" rot="0">
              <a:off x="0" y="0"/>
              <a:ext cx="3446093" cy="2709333"/>
            </a:xfrm>
            <a:custGeom>
              <a:avLst/>
              <a:gdLst/>
              <a:ahLst/>
              <a:cxnLst/>
              <a:rect r="r" b="b" t="t" l="l"/>
              <a:pathLst>
                <a:path h="2709333" w="3446093">
                  <a:moveTo>
                    <a:pt x="0" y="0"/>
                  </a:moveTo>
                  <a:lnTo>
                    <a:pt x="3446093" y="0"/>
                  </a:lnTo>
                  <a:lnTo>
                    <a:pt x="3446093" y="2709333"/>
                  </a:lnTo>
                  <a:lnTo>
                    <a:pt x="0" y="2709333"/>
                  </a:lnTo>
                  <a:close/>
                </a:path>
              </a:pathLst>
            </a:custGeom>
            <a:solidFill>
              <a:srgbClr val="86523C">
                <a:alpha val="9804"/>
              </a:srgbClr>
            </a:solidFill>
          </p:spPr>
        </p:sp>
        <p:sp>
          <p:nvSpPr>
            <p:cNvPr name="TextBox 7" id="7"/>
            <p:cNvSpPr txBox="true"/>
            <p:nvPr/>
          </p:nvSpPr>
          <p:spPr>
            <a:xfrm>
              <a:off x="0" y="-28575"/>
              <a:ext cx="3446093"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940071" y="4282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40071" y="9258300"/>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028700" y="-777715"/>
            <a:ext cx="2057388" cy="4156339"/>
          </a:xfrm>
          <a:custGeom>
            <a:avLst/>
            <a:gdLst/>
            <a:ahLst/>
            <a:cxnLst/>
            <a:rect r="r" b="b" t="t" l="l"/>
            <a:pathLst>
              <a:path h="4156339" w="2057388">
                <a:moveTo>
                  <a:pt x="0" y="0"/>
                </a:moveTo>
                <a:lnTo>
                  <a:pt x="2057388" y="0"/>
                </a:lnTo>
                <a:lnTo>
                  <a:pt x="2057388" y="4156338"/>
                </a:lnTo>
                <a:lnTo>
                  <a:pt x="0" y="4156338"/>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3498" y="1300454"/>
            <a:ext cx="8797875" cy="2133652"/>
          </a:xfrm>
          <a:custGeom>
            <a:avLst/>
            <a:gdLst/>
            <a:ahLst/>
            <a:cxnLst/>
            <a:rect r="r" b="b" t="t" l="l"/>
            <a:pathLst>
              <a:path h="2133652" w="8797875">
                <a:moveTo>
                  <a:pt x="0" y="0"/>
                </a:moveTo>
                <a:lnTo>
                  <a:pt x="8797875" y="0"/>
                </a:lnTo>
                <a:lnTo>
                  <a:pt x="8797875" y="2133652"/>
                </a:lnTo>
                <a:lnTo>
                  <a:pt x="0" y="2133652"/>
                </a:lnTo>
                <a:lnTo>
                  <a:pt x="0" y="0"/>
                </a:lnTo>
                <a:close/>
              </a:path>
            </a:pathLst>
          </a:custGeom>
          <a:blipFill>
            <a:blip r:embed="rId6"/>
            <a:stretch>
              <a:fillRect l="0" t="-95218" r="-8165" b="-4820"/>
            </a:stretch>
          </a:blipFill>
        </p:spPr>
      </p:sp>
      <p:sp>
        <p:nvSpPr>
          <p:cNvPr name="Freeform 12" id="12"/>
          <p:cNvSpPr/>
          <p:nvPr/>
        </p:nvSpPr>
        <p:spPr>
          <a:xfrm flipH="false" flipV="false" rot="0">
            <a:off x="3638075" y="3557931"/>
            <a:ext cx="541318" cy="541601"/>
          </a:xfrm>
          <a:custGeom>
            <a:avLst/>
            <a:gdLst/>
            <a:ahLst/>
            <a:cxnLst/>
            <a:rect r="r" b="b" t="t" l="l"/>
            <a:pathLst>
              <a:path h="541601" w="541318">
                <a:moveTo>
                  <a:pt x="0" y="0"/>
                </a:moveTo>
                <a:lnTo>
                  <a:pt x="541318" y="0"/>
                </a:lnTo>
                <a:lnTo>
                  <a:pt x="541318" y="541601"/>
                </a:lnTo>
                <a:lnTo>
                  <a:pt x="0" y="541601"/>
                </a:lnTo>
                <a:lnTo>
                  <a:pt x="0" y="0"/>
                </a:lnTo>
                <a:close/>
              </a:path>
            </a:pathLst>
          </a:custGeom>
          <a:blipFill>
            <a:blip r:embed="rId7"/>
            <a:stretch>
              <a:fillRect l="0" t="0" r="0" b="0"/>
            </a:stretch>
          </a:blipFill>
        </p:spPr>
      </p:sp>
      <p:sp>
        <p:nvSpPr>
          <p:cNvPr name="Freeform 13" id="13"/>
          <p:cNvSpPr/>
          <p:nvPr/>
        </p:nvSpPr>
        <p:spPr>
          <a:xfrm flipH="false" flipV="false" rot="0">
            <a:off x="3637790" y="3557931"/>
            <a:ext cx="541888" cy="541601"/>
          </a:xfrm>
          <a:custGeom>
            <a:avLst/>
            <a:gdLst/>
            <a:ahLst/>
            <a:cxnLst/>
            <a:rect r="r" b="b" t="t" l="l"/>
            <a:pathLst>
              <a:path h="541601" w="541888">
                <a:moveTo>
                  <a:pt x="0" y="0"/>
                </a:moveTo>
                <a:lnTo>
                  <a:pt x="541887" y="0"/>
                </a:lnTo>
                <a:lnTo>
                  <a:pt x="541887" y="541601"/>
                </a:lnTo>
                <a:lnTo>
                  <a:pt x="0" y="541601"/>
                </a:lnTo>
                <a:lnTo>
                  <a:pt x="0" y="0"/>
                </a:lnTo>
                <a:close/>
              </a:path>
            </a:pathLst>
          </a:custGeom>
          <a:blipFill>
            <a:blip r:embed="rId8"/>
            <a:stretch>
              <a:fillRect l="0" t="0" r="0" b="0"/>
            </a:stretch>
          </a:blipFill>
        </p:spPr>
      </p:sp>
      <p:sp>
        <p:nvSpPr>
          <p:cNvPr name="TextBox 14" id="14"/>
          <p:cNvSpPr txBox="true"/>
          <p:nvPr/>
        </p:nvSpPr>
        <p:spPr>
          <a:xfrm rot="0">
            <a:off x="3086088" y="5348365"/>
            <a:ext cx="6140215" cy="742040"/>
          </a:xfrm>
          <a:prstGeom prst="rect">
            <a:avLst/>
          </a:prstGeom>
        </p:spPr>
        <p:txBody>
          <a:bodyPr anchor="t" rtlCol="false" tIns="0" lIns="0" bIns="0" rIns="0">
            <a:spAutoFit/>
          </a:bodyPr>
          <a:lstStyle/>
          <a:p>
            <a:pPr algn="ctr" marL="0" indent="0" lvl="0">
              <a:lnSpc>
                <a:spcPts val="3035"/>
              </a:lnSpc>
              <a:spcBef>
                <a:spcPct val="0"/>
              </a:spcBef>
            </a:pPr>
            <a:r>
              <a:rPr lang="en-US" sz="2023">
                <a:solidFill>
                  <a:srgbClr val="000000"/>
                </a:solidFill>
                <a:latin typeface="Lora"/>
                <a:ea typeface="Lora"/>
                <a:cs typeface="Lora"/>
                <a:sym typeface="Lora"/>
              </a:rPr>
              <a:t>When we ask how long you search for a product, we notice The average search was 5 minutes</a:t>
            </a:r>
          </a:p>
        </p:txBody>
      </p:sp>
      <p:grpSp>
        <p:nvGrpSpPr>
          <p:cNvPr name="Group 15" id="15"/>
          <p:cNvGrpSpPr/>
          <p:nvPr/>
        </p:nvGrpSpPr>
        <p:grpSpPr>
          <a:xfrm rot="0">
            <a:off x="9260518" y="4453911"/>
            <a:ext cx="3749826" cy="2588097"/>
            <a:chOff x="0" y="0"/>
            <a:chExt cx="4999768" cy="3450796"/>
          </a:xfrm>
        </p:grpSpPr>
        <p:sp>
          <p:nvSpPr>
            <p:cNvPr name="Freeform 16" id="16"/>
            <p:cNvSpPr/>
            <p:nvPr/>
          </p:nvSpPr>
          <p:spPr>
            <a:xfrm flipH="false" flipV="false" rot="0">
              <a:off x="0" y="0"/>
              <a:ext cx="3286542" cy="3450796"/>
            </a:xfrm>
            <a:custGeom>
              <a:avLst/>
              <a:gdLst/>
              <a:ahLst/>
              <a:cxnLst/>
              <a:rect r="r" b="b" t="t" l="l"/>
              <a:pathLst>
                <a:path h="3450796" w="3286542">
                  <a:moveTo>
                    <a:pt x="0" y="0"/>
                  </a:moveTo>
                  <a:lnTo>
                    <a:pt x="3286542" y="0"/>
                  </a:lnTo>
                  <a:lnTo>
                    <a:pt x="3286542" y="3450796"/>
                  </a:lnTo>
                  <a:lnTo>
                    <a:pt x="0" y="3450796"/>
                  </a:lnTo>
                  <a:lnTo>
                    <a:pt x="0" y="0"/>
                  </a:lnTo>
                  <a:close/>
                </a:path>
              </a:pathLst>
            </a:custGeom>
            <a:blipFill>
              <a:blip r:embed="rId9"/>
              <a:stretch>
                <a:fillRect l="0" t="0" r="-119260" b="0"/>
              </a:stretch>
            </a:blipFill>
          </p:spPr>
        </p:sp>
        <p:sp>
          <p:nvSpPr>
            <p:cNvPr name="Freeform 17" id="17"/>
            <p:cNvSpPr/>
            <p:nvPr/>
          </p:nvSpPr>
          <p:spPr>
            <a:xfrm flipH="false" flipV="false" rot="0">
              <a:off x="3136883" y="1246337"/>
              <a:ext cx="1862884" cy="1328701"/>
            </a:xfrm>
            <a:custGeom>
              <a:avLst/>
              <a:gdLst/>
              <a:ahLst/>
              <a:cxnLst/>
              <a:rect r="r" b="b" t="t" l="l"/>
              <a:pathLst>
                <a:path h="1328701" w="1862884">
                  <a:moveTo>
                    <a:pt x="0" y="0"/>
                  </a:moveTo>
                  <a:lnTo>
                    <a:pt x="1862885" y="0"/>
                  </a:lnTo>
                  <a:lnTo>
                    <a:pt x="1862885" y="1328701"/>
                  </a:lnTo>
                  <a:lnTo>
                    <a:pt x="0" y="1328701"/>
                  </a:lnTo>
                  <a:lnTo>
                    <a:pt x="0" y="0"/>
                  </a:lnTo>
                  <a:close/>
                </a:path>
              </a:pathLst>
            </a:custGeom>
            <a:blipFill>
              <a:blip r:embed="rId9"/>
              <a:stretch>
                <a:fillRect l="-291045" t="-117619" r="-17444" b="-56638"/>
              </a:stretch>
            </a:blipFill>
          </p:spPr>
        </p:sp>
      </p:grpSp>
      <p:sp>
        <p:nvSpPr>
          <p:cNvPr name="Freeform 18" id="18"/>
          <p:cNvSpPr/>
          <p:nvPr/>
        </p:nvSpPr>
        <p:spPr>
          <a:xfrm flipH="false" flipV="false" rot="0">
            <a:off x="3638075" y="7852074"/>
            <a:ext cx="3309798" cy="601687"/>
          </a:xfrm>
          <a:custGeom>
            <a:avLst/>
            <a:gdLst/>
            <a:ahLst/>
            <a:cxnLst/>
            <a:rect r="r" b="b" t="t" l="l"/>
            <a:pathLst>
              <a:path h="601687" w="3309798">
                <a:moveTo>
                  <a:pt x="0" y="0"/>
                </a:moveTo>
                <a:lnTo>
                  <a:pt x="3309797" y="0"/>
                </a:lnTo>
                <a:lnTo>
                  <a:pt x="3309797" y="601687"/>
                </a:lnTo>
                <a:lnTo>
                  <a:pt x="0" y="601687"/>
                </a:lnTo>
                <a:lnTo>
                  <a:pt x="0" y="0"/>
                </a:lnTo>
                <a:close/>
              </a:path>
            </a:pathLst>
          </a:custGeom>
          <a:blipFill>
            <a:blip r:embed="rId10"/>
            <a:stretch>
              <a:fillRect l="-267985" t="-294901" r="-7553" b="-801578"/>
            </a:stretch>
          </a:blipFill>
        </p:spPr>
      </p:sp>
      <p:sp>
        <p:nvSpPr>
          <p:cNvPr name="Freeform 19" id="19"/>
          <p:cNvSpPr/>
          <p:nvPr/>
        </p:nvSpPr>
        <p:spPr>
          <a:xfrm flipH="false" flipV="false" rot="0">
            <a:off x="3638075" y="8453761"/>
            <a:ext cx="3309798" cy="699764"/>
          </a:xfrm>
          <a:custGeom>
            <a:avLst/>
            <a:gdLst/>
            <a:ahLst/>
            <a:cxnLst/>
            <a:rect r="r" b="b" t="t" l="l"/>
            <a:pathLst>
              <a:path h="699764" w="3309798">
                <a:moveTo>
                  <a:pt x="0" y="0"/>
                </a:moveTo>
                <a:lnTo>
                  <a:pt x="3309797" y="0"/>
                </a:lnTo>
                <a:lnTo>
                  <a:pt x="3309797" y="699764"/>
                </a:lnTo>
                <a:lnTo>
                  <a:pt x="0" y="699764"/>
                </a:lnTo>
                <a:lnTo>
                  <a:pt x="0" y="0"/>
                </a:lnTo>
                <a:close/>
              </a:path>
            </a:pathLst>
          </a:custGeom>
          <a:blipFill>
            <a:blip r:embed="rId11"/>
            <a:stretch>
              <a:fillRect l="-268318" t="-882711" r="-11823" b="-46581"/>
            </a:stretch>
          </a:blipFill>
        </p:spPr>
      </p:sp>
      <p:sp>
        <p:nvSpPr>
          <p:cNvPr name="TextBox 20" id="20"/>
          <p:cNvSpPr txBox="true"/>
          <p:nvPr/>
        </p:nvSpPr>
        <p:spPr>
          <a:xfrm rot="5400000">
            <a:off x="11406204" y="4712640"/>
            <a:ext cx="7853071" cy="1028700"/>
          </a:xfrm>
          <a:prstGeom prst="rect">
            <a:avLst/>
          </a:prstGeom>
        </p:spPr>
        <p:txBody>
          <a:bodyPr anchor="t" rtlCol="false" tIns="0" lIns="0" bIns="0" rIns="0">
            <a:spAutoFit/>
          </a:bodyPr>
          <a:lstStyle/>
          <a:p>
            <a:pPr algn="ctr" marL="0" indent="0" lvl="1">
              <a:lnSpc>
                <a:spcPts val="8160"/>
              </a:lnSpc>
              <a:spcBef>
                <a:spcPct val="0"/>
              </a:spcBef>
            </a:pPr>
            <a:r>
              <a:rPr lang="en-US" b="true" sz="6800" strike="noStrike" u="none">
                <a:solidFill>
                  <a:srgbClr val="F8F2EE"/>
                </a:solidFill>
                <a:latin typeface="Lora Bold"/>
                <a:ea typeface="Lora Bold"/>
                <a:cs typeface="Lora Bold"/>
                <a:sym typeface="Lora Bold"/>
              </a:rPr>
              <a:t>2 - requirements</a:t>
            </a:r>
          </a:p>
        </p:txBody>
      </p:sp>
      <p:sp>
        <p:nvSpPr>
          <p:cNvPr name="TextBox 21" id="21"/>
          <p:cNvSpPr txBox="true"/>
          <p:nvPr/>
        </p:nvSpPr>
        <p:spPr>
          <a:xfrm rot="0">
            <a:off x="3844614" y="439317"/>
            <a:ext cx="9165730" cy="645365"/>
          </a:xfrm>
          <a:prstGeom prst="rect">
            <a:avLst/>
          </a:prstGeom>
        </p:spPr>
        <p:txBody>
          <a:bodyPr anchor="t" rtlCol="false" tIns="0" lIns="0" bIns="0" rIns="0">
            <a:spAutoFit/>
          </a:bodyPr>
          <a:lstStyle/>
          <a:p>
            <a:pPr algn="l" marL="0" indent="0" lvl="1">
              <a:lnSpc>
                <a:spcPts val="5283"/>
              </a:lnSpc>
              <a:spcBef>
                <a:spcPct val="0"/>
              </a:spcBef>
            </a:pPr>
            <a:r>
              <a:rPr lang="en-US" b="true" sz="3774" strike="noStrike" u="none">
                <a:solidFill>
                  <a:srgbClr val="772A1C"/>
                </a:solidFill>
                <a:latin typeface="Lora Bold"/>
                <a:ea typeface="Lora Bold"/>
                <a:cs typeface="Lora Bold"/>
                <a:sym typeface="Lora Bold"/>
              </a:rPr>
              <a:t>The second stage was the Requirements</a:t>
            </a:r>
          </a:p>
        </p:txBody>
      </p:sp>
      <p:sp>
        <p:nvSpPr>
          <p:cNvPr name="TextBox 22" id="22"/>
          <p:cNvSpPr txBox="true"/>
          <p:nvPr/>
        </p:nvSpPr>
        <p:spPr>
          <a:xfrm rot="0">
            <a:off x="4312897" y="3579263"/>
            <a:ext cx="10223014" cy="432262"/>
          </a:xfrm>
          <a:prstGeom prst="rect">
            <a:avLst/>
          </a:prstGeom>
        </p:spPr>
        <p:txBody>
          <a:bodyPr anchor="t" rtlCol="false" tIns="0" lIns="0" bIns="0" rIns="0">
            <a:spAutoFit/>
          </a:bodyPr>
          <a:lstStyle/>
          <a:p>
            <a:pPr algn="l" marL="0" indent="0" lvl="0">
              <a:lnSpc>
                <a:spcPts val="3606"/>
              </a:lnSpc>
              <a:spcBef>
                <a:spcPct val="0"/>
              </a:spcBef>
            </a:pPr>
            <a:r>
              <a:rPr lang="en-US" sz="2404">
                <a:solidFill>
                  <a:srgbClr val="000000"/>
                </a:solidFill>
                <a:latin typeface="Lora"/>
                <a:ea typeface="Lora"/>
                <a:cs typeface="Lora"/>
                <a:sym typeface="Lora"/>
              </a:rPr>
              <a:t>The third problem was difficulty in navigating and exploring.</a:t>
            </a:r>
          </a:p>
        </p:txBody>
      </p:sp>
      <p:sp>
        <p:nvSpPr>
          <p:cNvPr name="TextBox 23" id="23"/>
          <p:cNvSpPr txBox="true"/>
          <p:nvPr/>
        </p:nvSpPr>
        <p:spPr>
          <a:xfrm rot="0">
            <a:off x="7287623" y="8032167"/>
            <a:ext cx="4273561" cy="742040"/>
          </a:xfrm>
          <a:prstGeom prst="rect">
            <a:avLst/>
          </a:prstGeom>
        </p:spPr>
        <p:txBody>
          <a:bodyPr anchor="t" rtlCol="false" tIns="0" lIns="0" bIns="0" rIns="0">
            <a:spAutoFit/>
          </a:bodyPr>
          <a:lstStyle/>
          <a:p>
            <a:pPr algn="ctr" marL="0" indent="0" lvl="0">
              <a:lnSpc>
                <a:spcPts val="3035"/>
              </a:lnSpc>
              <a:spcBef>
                <a:spcPct val="0"/>
              </a:spcBef>
            </a:pPr>
            <a:r>
              <a:rPr lang="en-US" sz="2023" strike="noStrike" u="none">
                <a:solidFill>
                  <a:srgbClr val="000000"/>
                </a:solidFill>
                <a:latin typeface="Lora"/>
                <a:ea typeface="Lora"/>
                <a:cs typeface="Lora"/>
                <a:sym typeface="Lora"/>
              </a:rPr>
              <a:t>Also, their search did not match the product they were looking for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0"/>
            <a:ext cx="7347436" cy="10296485"/>
            <a:chOff x="0" y="0"/>
            <a:chExt cx="1935127" cy="2711831"/>
          </a:xfrm>
        </p:grpSpPr>
        <p:sp>
          <p:nvSpPr>
            <p:cNvPr name="Freeform 5" id="5"/>
            <p:cNvSpPr/>
            <p:nvPr/>
          </p:nvSpPr>
          <p:spPr>
            <a:xfrm flipH="false" flipV="false" rot="0">
              <a:off x="0" y="0"/>
              <a:ext cx="1935127" cy="2711831"/>
            </a:xfrm>
            <a:custGeom>
              <a:avLst/>
              <a:gdLst/>
              <a:ahLst/>
              <a:cxnLst/>
              <a:rect r="r" b="b" t="t" l="l"/>
              <a:pathLst>
                <a:path h="2711831" w="1935127">
                  <a:moveTo>
                    <a:pt x="0" y="0"/>
                  </a:moveTo>
                  <a:lnTo>
                    <a:pt x="1935127" y="0"/>
                  </a:lnTo>
                  <a:lnTo>
                    <a:pt x="1935127" y="2711831"/>
                  </a:lnTo>
                  <a:lnTo>
                    <a:pt x="0" y="2711831"/>
                  </a:lnTo>
                  <a:close/>
                </a:path>
              </a:pathLst>
            </a:custGeom>
            <a:solidFill>
              <a:srgbClr val="7C533E"/>
            </a:solidFill>
          </p:spPr>
        </p:sp>
        <p:sp>
          <p:nvSpPr>
            <p:cNvPr name="TextBox 6" id="6"/>
            <p:cNvSpPr txBox="true"/>
            <p:nvPr/>
          </p:nvSpPr>
          <p:spPr>
            <a:xfrm>
              <a:off x="0" y="-57150"/>
              <a:ext cx="1935127" cy="2768981"/>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6060631">
            <a:off x="9698172" y="-1507"/>
            <a:ext cx="5405298" cy="5692375"/>
          </a:xfrm>
          <a:custGeom>
            <a:avLst/>
            <a:gdLst/>
            <a:ahLst/>
            <a:cxnLst/>
            <a:rect r="r" b="b" t="t" l="l"/>
            <a:pathLst>
              <a:path h="5692375" w="5405298">
                <a:moveTo>
                  <a:pt x="0" y="0"/>
                </a:moveTo>
                <a:lnTo>
                  <a:pt x="5405298" y="0"/>
                </a:lnTo>
                <a:lnTo>
                  <a:pt x="5405298" y="5692375"/>
                </a:lnTo>
                <a:lnTo>
                  <a:pt x="0" y="5692375"/>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1472115" y="4448555"/>
            <a:ext cx="3142167" cy="949370"/>
            <a:chOff x="0" y="0"/>
            <a:chExt cx="793835" cy="239848"/>
          </a:xfrm>
        </p:grpSpPr>
        <p:sp>
          <p:nvSpPr>
            <p:cNvPr name="Freeform 9" id="9"/>
            <p:cNvSpPr/>
            <p:nvPr/>
          </p:nvSpPr>
          <p:spPr>
            <a:xfrm flipH="false" flipV="false" rot="0">
              <a:off x="0" y="0"/>
              <a:ext cx="793835" cy="239848"/>
            </a:xfrm>
            <a:custGeom>
              <a:avLst/>
              <a:gdLst/>
              <a:ahLst/>
              <a:cxnLst/>
              <a:rect r="r" b="b" t="t" l="l"/>
              <a:pathLst>
                <a:path h="239848" w="793835">
                  <a:moveTo>
                    <a:pt x="0" y="0"/>
                  </a:moveTo>
                  <a:lnTo>
                    <a:pt x="793835" y="0"/>
                  </a:lnTo>
                  <a:lnTo>
                    <a:pt x="793835" y="239848"/>
                  </a:lnTo>
                  <a:lnTo>
                    <a:pt x="0" y="239848"/>
                  </a:lnTo>
                  <a:close/>
                </a:path>
              </a:pathLst>
            </a:custGeom>
            <a:solidFill>
              <a:srgbClr val="C5AB9B"/>
            </a:solidFill>
            <a:ln cap="sq">
              <a:noFill/>
              <a:prstDash val="solid"/>
              <a:miter/>
            </a:ln>
          </p:spPr>
        </p:sp>
        <p:sp>
          <p:nvSpPr>
            <p:cNvPr name="TextBox 10" id="10"/>
            <p:cNvSpPr txBox="true"/>
            <p:nvPr/>
          </p:nvSpPr>
          <p:spPr>
            <a:xfrm>
              <a:off x="0" y="-38100"/>
              <a:ext cx="793835" cy="277948"/>
            </a:xfrm>
            <a:prstGeom prst="rect">
              <a:avLst/>
            </a:prstGeom>
          </p:spPr>
          <p:txBody>
            <a:bodyPr anchor="ctr" rtlCol="false" tIns="0" lIns="0" bIns="0" rIns="0"/>
            <a:lstStyle/>
            <a:p>
              <a:pPr algn="ctr" marL="0" indent="0" lvl="0">
                <a:lnSpc>
                  <a:spcPts val="3385"/>
                </a:lnSpc>
                <a:spcBef>
                  <a:spcPct val="0"/>
                </a:spcBef>
              </a:pPr>
              <a:r>
                <a:rPr lang="en-US" sz="2417">
                  <a:solidFill>
                    <a:srgbClr val="FFFFFF"/>
                  </a:solidFill>
                  <a:latin typeface="Lora"/>
                  <a:ea typeface="Lora"/>
                  <a:cs typeface="Lora"/>
                  <a:sym typeface="Lora"/>
                </a:rPr>
                <a:t>Explanation of the application</a:t>
              </a:r>
            </a:p>
          </p:txBody>
        </p:sp>
      </p:grpSp>
      <p:grpSp>
        <p:nvGrpSpPr>
          <p:cNvPr name="Group 11" id="11"/>
          <p:cNvGrpSpPr/>
          <p:nvPr/>
        </p:nvGrpSpPr>
        <p:grpSpPr>
          <a:xfrm rot="0">
            <a:off x="14908733" y="653399"/>
            <a:ext cx="2958206" cy="724829"/>
            <a:chOff x="0" y="0"/>
            <a:chExt cx="747359" cy="183120"/>
          </a:xfrm>
        </p:grpSpPr>
        <p:sp>
          <p:nvSpPr>
            <p:cNvPr name="Freeform 12" id="12"/>
            <p:cNvSpPr/>
            <p:nvPr/>
          </p:nvSpPr>
          <p:spPr>
            <a:xfrm flipH="false" flipV="false" rot="0">
              <a:off x="0" y="0"/>
              <a:ext cx="747359" cy="183120"/>
            </a:xfrm>
            <a:custGeom>
              <a:avLst/>
              <a:gdLst/>
              <a:ahLst/>
              <a:cxnLst/>
              <a:rect r="r" b="b" t="t" l="l"/>
              <a:pathLst>
                <a:path h="183120" w="747359">
                  <a:moveTo>
                    <a:pt x="0" y="0"/>
                  </a:moveTo>
                  <a:lnTo>
                    <a:pt x="747359" y="0"/>
                  </a:lnTo>
                  <a:lnTo>
                    <a:pt x="747359" y="183120"/>
                  </a:lnTo>
                  <a:lnTo>
                    <a:pt x="0" y="183120"/>
                  </a:lnTo>
                  <a:close/>
                </a:path>
              </a:pathLst>
            </a:custGeom>
            <a:solidFill>
              <a:srgbClr val="C5AB9B"/>
            </a:solidFill>
            <a:ln cap="sq">
              <a:noFill/>
              <a:prstDash val="solid"/>
              <a:miter/>
            </a:ln>
          </p:spPr>
        </p:sp>
        <p:sp>
          <p:nvSpPr>
            <p:cNvPr name="TextBox 13" id="13"/>
            <p:cNvSpPr txBox="true"/>
            <p:nvPr/>
          </p:nvSpPr>
          <p:spPr>
            <a:xfrm>
              <a:off x="0" y="-57150"/>
              <a:ext cx="747359"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Homepage</a:t>
              </a:r>
            </a:p>
          </p:txBody>
        </p:sp>
      </p:grpSp>
      <p:grpSp>
        <p:nvGrpSpPr>
          <p:cNvPr name="Group 14" id="14"/>
          <p:cNvGrpSpPr/>
          <p:nvPr/>
        </p:nvGrpSpPr>
        <p:grpSpPr>
          <a:xfrm rot="0">
            <a:off x="15255134" y="1500868"/>
            <a:ext cx="2265404" cy="4540303"/>
            <a:chOff x="0" y="0"/>
            <a:chExt cx="4892797" cy="9806102"/>
          </a:xfrm>
        </p:grpSpPr>
        <p:sp>
          <p:nvSpPr>
            <p:cNvPr name="Freeform 15" id="15"/>
            <p:cNvSpPr/>
            <p:nvPr/>
          </p:nvSpPr>
          <p:spPr>
            <a:xfrm flipH="false" flipV="false" rot="0">
              <a:off x="0" y="0"/>
              <a:ext cx="4892797" cy="9806102"/>
            </a:xfrm>
            <a:custGeom>
              <a:avLst/>
              <a:gdLst/>
              <a:ahLst/>
              <a:cxnLst/>
              <a:rect r="r" b="b" t="t" l="l"/>
              <a:pathLst>
                <a:path h="9806102" w="4892797">
                  <a:moveTo>
                    <a:pt x="0" y="9309260"/>
                  </a:moveTo>
                  <a:lnTo>
                    <a:pt x="0" y="496842"/>
                  </a:lnTo>
                  <a:cubicBezTo>
                    <a:pt x="0" y="222272"/>
                    <a:pt x="166355" y="0"/>
                    <a:pt x="371853" y="0"/>
                  </a:cubicBezTo>
                  <a:lnTo>
                    <a:pt x="4520944" y="0"/>
                  </a:lnTo>
                  <a:cubicBezTo>
                    <a:pt x="4726442" y="0"/>
                    <a:pt x="4892797" y="223579"/>
                    <a:pt x="4892797" y="496842"/>
                  </a:cubicBezTo>
                  <a:lnTo>
                    <a:pt x="4892797" y="9309260"/>
                  </a:lnTo>
                  <a:cubicBezTo>
                    <a:pt x="4892797" y="9583831"/>
                    <a:pt x="4726442" y="9806102"/>
                    <a:pt x="4520944" y="9806102"/>
                  </a:cubicBezTo>
                  <a:lnTo>
                    <a:pt x="371853" y="9806102"/>
                  </a:lnTo>
                  <a:cubicBezTo>
                    <a:pt x="167334" y="9806102"/>
                    <a:pt x="0" y="9583831"/>
                    <a:pt x="0" y="9309260"/>
                  </a:cubicBezTo>
                  <a:close/>
                </a:path>
              </a:pathLst>
            </a:custGeom>
            <a:blipFill>
              <a:blip r:embed="rId8"/>
              <a:stretch>
                <a:fillRect l="-15317" t="0" r="-35616" b="-411"/>
              </a:stretch>
            </a:blipFill>
          </p:spPr>
        </p:sp>
      </p:grpSp>
      <p:sp>
        <p:nvSpPr>
          <p:cNvPr name="Freeform 16" id="16"/>
          <p:cNvSpPr/>
          <p:nvPr/>
        </p:nvSpPr>
        <p:spPr>
          <a:xfrm flipH="false" flipV="false" rot="6060631">
            <a:off x="9737412" y="4861148"/>
            <a:ext cx="3469405" cy="3653666"/>
          </a:xfrm>
          <a:custGeom>
            <a:avLst/>
            <a:gdLst/>
            <a:ahLst/>
            <a:cxnLst/>
            <a:rect r="r" b="b" t="t" l="l"/>
            <a:pathLst>
              <a:path h="3653666" w="3469405">
                <a:moveTo>
                  <a:pt x="0" y="0"/>
                </a:moveTo>
                <a:lnTo>
                  <a:pt x="3469405" y="0"/>
                </a:lnTo>
                <a:lnTo>
                  <a:pt x="3469405" y="3653666"/>
                </a:lnTo>
                <a:lnTo>
                  <a:pt x="0" y="3653666"/>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17" id="17"/>
          <p:cNvGrpSpPr/>
          <p:nvPr/>
        </p:nvGrpSpPr>
        <p:grpSpPr>
          <a:xfrm rot="0">
            <a:off x="11850807" y="5585675"/>
            <a:ext cx="2384783" cy="4589720"/>
            <a:chOff x="0" y="0"/>
            <a:chExt cx="5095174" cy="9806102"/>
          </a:xfrm>
        </p:grpSpPr>
        <p:sp>
          <p:nvSpPr>
            <p:cNvPr name="Freeform 18" id="18"/>
            <p:cNvSpPr/>
            <p:nvPr/>
          </p:nvSpPr>
          <p:spPr>
            <a:xfrm flipH="false" flipV="false" rot="0">
              <a:off x="0" y="0"/>
              <a:ext cx="5095174" cy="9806102"/>
            </a:xfrm>
            <a:custGeom>
              <a:avLst/>
              <a:gdLst/>
              <a:ahLst/>
              <a:cxnLst/>
              <a:rect r="r" b="b" t="t" l="l"/>
              <a:pathLst>
                <a:path h="9806102" w="5095174">
                  <a:moveTo>
                    <a:pt x="0" y="9309260"/>
                  </a:moveTo>
                  <a:lnTo>
                    <a:pt x="0" y="496842"/>
                  </a:lnTo>
                  <a:cubicBezTo>
                    <a:pt x="0" y="222272"/>
                    <a:pt x="173236" y="0"/>
                    <a:pt x="387233" y="0"/>
                  </a:cubicBezTo>
                  <a:lnTo>
                    <a:pt x="4707941" y="0"/>
                  </a:lnTo>
                  <a:cubicBezTo>
                    <a:pt x="4921938" y="0"/>
                    <a:pt x="5095174" y="223579"/>
                    <a:pt x="5095174" y="496842"/>
                  </a:cubicBezTo>
                  <a:lnTo>
                    <a:pt x="5095174" y="9309260"/>
                  </a:lnTo>
                  <a:cubicBezTo>
                    <a:pt x="5095174" y="9583831"/>
                    <a:pt x="4921938" y="9806102"/>
                    <a:pt x="4707941" y="9806102"/>
                  </a:cubicBezTo>
                  <a:lnTo>
                    <a:pt x="387233" y="9806102"/>
                  </a:lnTo>
                  <a:cubicBezTo>
                    <a:pt x="174255" y="9806102"/>
                    <a:pt x="0" y="9583831"/>
                    <a:pt x="0" y="9309260"/>
                  </a:cubicBezTo>
                  <a:close/>
                </a:path>
              </a:pathLst>
            </a:custGeom>
            <a:blipFill>
              <a:blip r:embed="rId9"/>
              <a:stretch>
                <a:fillRect l="-34516" t="0" r="-9827" b="0"/>
              </a:stretch>
            </a:blipFill>
          </p:spPr>
        </p:sp>
      </p:grpSp>
      <p:grpSp>
        <p:nvGrpSpPr>
          <p:cNvPr name="Group 19" id="19"/>
          <p:cNvGrpSpPr/>
          <p:nvPr/>
        </p:nvGrpSpPr>
        <p:grpSpPr>
          <a:xfrm rot="-5400000">
            <a:off x="-3957181" y="3966666"/>
            <a:ext cx="10287000" cy="2372638"/>
            <a:chOff x="0" y="0"/>
            <a:chExt cx="2709333" cy="624892"/>
          </a:xfrm>
        </p:grpSpPr>
        <p:sp>
          <p:nvSpPr>
            <p:cNvPr name="Freeform 20" id="20"/>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21" id="21"/>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22" id="22"/>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25" id="25"/>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6" id="26"/>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7" id="27"/>
          <p:cNvSpPr txBox="true"/>
          <p:nvPr/>
        </p:nvSpPr>
        <p:spPr>
          <a:xfrm rot="0">
            <a:off x="3694560" y="4326466"/>
            <a:ext cx="5396288" cy="1071460"/>
          </a:xfrm>
          <a:prstGeom prst="rect">
            <a:avLst/>
          </a:prstGeom>
        </p:spPr>
        <p:txBody>
          <a:bodyPr anchor="t" rtlCol="false" tIns="0" lIns="0" bIns="0" rIns="0">
            <a:spAutoFit/>
          </a:bodyPr>
          <a:lstStyle/>
          <a:p>
            <a:pPr algn="ctr" marL="0" indent="0" lvl="0">
              <a:lnSpc>
                <a:spcPts val="2893"/>
              </a:lnSpc>
              <a:spcBef>
                <a:spcPct val="0"/>
              </a:spcBef>
            </a:pPr>
            <a:r>
              <a:rPr lang="en-US" sz="2066" strike="noStrike" u="none">
                <a:solidFill>
                  <a:srgbClr val="000000"/>
                </a:solidFill>
                <a:latin typeface="Lora"/>
                <a:ea typeface="Lora"/>
                <a:cs typeface="Lora"/>
                <a:sym typeface="Lora"/>
              </a:rPr>
              <a:t>Here on the main page, the location of the menu has been changed. We have also added an option to explain the program.</a:t>
            </a:r>
          </a:p>
        </p:txBody>
      </p:sp>
      <p:sp>
        <p:nvSpPr>
          <p:cNvPr name="TextBox 28" id="28"/>
          <p:cNvSpPr txBox="true"/>
          <p:nvPr/>
        </p:nvSpPr>
        <p:spPr>
          <a:xfrm rot="0">
            <a:off x="2802822" y="7552522"/>
            <a:ext cx="6780529" cy="1433410"/>
          </a:xfrm>
          <a:prstGeom prst="rect">
            <a:avLst/>
          </a:prstGeom>
        </p:spPr>
        <p:txBody>
          <a:bodyPr anchor="t" rtlCol="false" tIns="0" lIns="0" bIns="0" rIns="0">
            <a:spAutoFit/>
          </a:bodyPr>
          <a:lstStyle/>
          <a:p>
            <a:pPr algn="ctr" marL="0" indent="0" lvl="0">
              <a:lnSpc>
                <a:spcPts val="2893"/>
              </a:lnSpc>
              <a:spcBef>
                <a:spcPct val="0"/>
              </a:spcBef>
            </a:pPr>
            <a:r>
              <a:rPr lang="en-US" sz="2066" strike="noStrike" u="none">
                <a:solidFill>
                  <a:srgbClr val="000000"/>
                </a:solidFill>
                <a:latin typeface="Lora"/>
                <a:ea typeface="Lora"/>
                <a:cs typeface="Lora"/>
                <a:sym typeface="Lora"/>
              </a:rPr>
              <a:t>if a customer encounters a problem, they click on it and watch a clip explaining the application. It will also contain customer contact if you have a question and may increase your knowledge as well.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0"/>
            <a:ext cx="7347436" cy="10296485"/>
            <a:chOff x="0" y="0"/>
            <a:chExt cx="1935127" cy="2711831"/>
          </a:xfrm>
        </p:grpSpPr>
        <p:sp>
          <p:nvSpPr>
            <p:cNvPr name="Freeform 5" id="5"/>
            <p:cNvSpPr/>
            <p:nvPr/>
          </p:nvSpPr>
          <p:spPr>
            <a:xfrm flipH="false" flipV="false" rot="0">
              <a:off x="0" y="0"/>
              <a:ext cx="1935127" cy="2711831"/>
            </a:xfrm>
            <a:custGeom>
              <a:avLst/>
              <a:gdLst/>
              <a:ahLst/>
              <a:cxnLst/>
              <a:rect r="r" b="b" t="t" l="l"/>
              <a:pathLst>
                <a:path h="2711831" w="1935127">
                  <a:moveTo>
                    <a:pt x="0" y="0"/>
                  </a:moveTo>
                  <a:lnTo>
                    <a:pt x="1935127" y="0"/>
                  </a:lnTo>
                  <a:lnTo>
                    <a:pt x="1935127" y="2711831"/>
                  </a:lnTo>
                  <a:lnTo>
                    <a:pt x="0" y="2711831"/>
                  </a:lnTo>
                  <a:close/>
                </a:path>
              </a:pathLst>
            </a:custGeom>
            <a:solidFill>
              <a:srgbClr val="7C533E"/>
            </a:solidFill>
          </p:spPr>
        </p:sp>
        <p:sp>
          <p:nvSpPr>
            <p:cNvPr name="TextBox 6" id="6"/>
            <p:cNvSpPr txBox="true"/>
            <p:nvPr/>
          </p:nvSpPr>
          <p:spPr>
            <a:xfrm>
              <a:off x="0" y="-57150"/>
              <a:ext cx="1935127" cy="2768981"/>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6060631">
            <a:off x="8853173" y="2682993"/>
            <a:ext cx="4174782" cy="4396506"/>
          </a:xfrm>
          <a:custGeom>
            <a:avLst/>
            <a:gdLst/>
            <a:ahLst/>
            <a:cxnLst/>
            <a:rect r="r" b="b" t="t" l="l"/>
            <a:pathLst>
              <a:path h="4396506" w="4174782">
                <a:moveTo>
                  <a:pt x="0" y="0"/>
                </a:moveTo>
                <a:lnTo>
                  <a:pt x="4174782" y="0"/>
                </a:lnTo>
                <a:lnTo>
                  <a:pt x="4174782" y="4396505"/>
                </a:lnTo>
                <a:lnTo>
                  <a:pt x="0" y="4396505"/>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5329794" y="1138454"/>
            <a:ext cx="2958206" cy="724829"/>
            <a:chOff x="0" y="0"/>
            <a:chExt cx="747359" cy="183120"/>
          </a:xfrm>
        </p:grpSpPr>
        <p:sp>
          <p:nvSpPr>
            <p:cNvPr name="Freeform 9" id="9"/>
            <p:cNvSpPr/>
            <p:nvPr/>
          </p:nvSpPr>
          <p:spPr>
            <a:xfrm flipH="false" flipV="false" rot="0">
              <a:off x="0" y="0"/>
              <a:ext cx="747359" cy="183120"/>
            </a:xfrm>
            <a:custGeom>
              <a:avLst/>
              <a:gdLst/>
              <a:ahLst/>
              <a:cxnLst/>
              <a:rect r="r" b="b" t="t" l="l"/>
              <a:pathLst>
                <a:path h="183120" w="747359">
                  <a:moveTo>
                    <a:pt x="0" y="0"/>
                  </a:moveTo>
                  <a:lnTo>
                    <a:pt x="747359" y="0"/>
                  </a:lnTo>
                  <a:lnTo>
                    <a:pt x="747359" y="183120"/>
                  </a:lnTo>
                  <a:lnTo>
                    <a:pt x="0" y="183120"/>
                  </a:lnTo>
                  <a:close/>
                </a:path>
              </a:pathLst>
            </a:custGeom>
            <a:solidFill>
              <a:srgbClr val="C5AB9B"/>
            </a:solidFill>
            <a:ln cap="sq">
              <a:noFill/>
              <a:prstDash val="solid"/>
              <a:miter/>
            </a:ln>
          </p:spPr>
        </p:sp>
        <p:sp>
          <p:nvSpPr>
            <p:cNvPr name="TextBox 10" id="10"/>
            <p:cNvSpPr txBox="true"/>
            <p:nvPr/>
          </p:nvSpPr>
          <p:spPr>
            <a:xfrm>
              <a:off x="0" y="-57150"/>
              <a:ext cx="747359" cy="240270"/>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The menu</a:t>
              </a:r>
            </a:p>
          </p:txBody>
        </p:sp>
      </p:grpSp>
      <p:grpSp>
        <p:nvGrpSpPr>
          <p:cNvPr name="Group 11" id="11"/>
          <p:cNvGrpSpPr/>
          <p:nvPr/>
        </p:nvGrpSpPr>
        <p:grpSpPr>
          <a:xfrm rot="0">
            <a:off x="11840776" y="1852780"/>
            <a:ext cx="6229476" cy="7511175"/>
            <a:chOff x="0" y="0"/>
            <a:chExt cx="10477331" cy="12633017"/>
          </a:xfrm>
        </p:grpSpPr>
        <p:sp>
          <p:nvSpPr>
            <p:cNvPr name="Freeform 12" id="12"/>
            <p:cNvSpPr/>
            <p:nvPr/>
          </p:nvSpPr>
          <p:spPr>
            <a:xfrm flipH="false" flipV="false" rot="0">
              <a:off x="0" y="0"/>
              <a:ext cx="10477331" cy="12633016"/>
            </a:xfrm>
            <a:custGeom>
              <a:avLst/>
              <a:gdLst/>
              <a:ahLst/>
              <a:cxnLst/>
              <a:rect r="r" b="b" t="t" l="l"/>
              <a:pathLst>
                <a:path h="12633016" w="10477331">
                  <a:moveTo>
                    <a:pt x="0" y="11992944"/>
                  </a:moveTo>
                  <a:lnTo>
                    <a:pt x="0" y="640073"/>
                  </a:lnTo>
                  <a:cubicBezTo>
                    <a:pt x="0" y="286348"/>
                    <a:pt x="356229" y="0"/>
                    <a:pt x="796277" y="0"/>
                  </a:cubicBezTo>
                  <a:lnTo>
                    <a:pt x="9681053" y="0"/>
                  </a:lnTo>
                  <a:cubicBezTo>
                    <a:pt x="10121102" y="0"/>
                    <a:pt x="10477331" y="288033"/>
                    <a:pt x="10477331" y="640073"/>
                  </a:cubicBezTo>
                  <a:lnTo>
                    <a:pt x="10477331" y="11992944"/>
                  </a:lnTo>
                  <a:cubicBezTo>
                    <a:pt x="10477331" y="12346668"/>
                    <a:pt x="10121102" y="12633016"/>
                    <a:pt x="9681053" y="12633016"/>
                  </a:cubicBezTo>
                  <a:lnTo>
                    <a:pt x="796277" y="12633016"/>
                  </a:lnTo>
                  <a:cubicBezTo>
                    <a:pt x="358325" y="12633016"/>
                    <a:pt x="0" y="12346668"/>
                    <a:pt x="0" y="11992944"/>
                  </a:cubicBezTo>
                  <a:close/>
                </a:path>
              </a:pathLst>
            </a:custGeom>
            <a:blipFill>
              <a:blip r:embed="rId8"/>
              <a:stretch>
                <a:fillRect l="0" t="-596" r="0" b="-596"/>
              </a:stretch>
            </a:blipFill>
          </p:spPr>
        </p:sp>
      </p:grpSp>
      <p:grpSp>
        <p:nvGrpSpPr>
          <p:cNvPr name="Group 13" id="13"/>
          <p:cNvGrpSpPr/>
          <p:nvPr/>
        </p:nvGrpSpPr>
        <p:grpSpPr>
          <a:xfrm rot="-5400000">
            <a:off x="-3957181" y="3966666"/>
            <a:ext cx="10287000" cy="2372638"/>
            <a:chOff x="0" y="0"/>
            <a:chExt cx="2709333" cy="624892"/>
          </a:xfrm>
        </p:grpSpPr>
        <p:sp>
          <p:nvSpPr>
            <p:cNvPr name="Freeform 14" id="14"/>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5" id="15"/>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6" id="16"/>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19" id="19"/>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0" id="20"/>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1" id="21"/>
          <p:cNvSpPr txBox="true"/>
          <p:nvPr/>
        </p:nvSpPr>
        <p:spPr>
          <a:xfrm rot="0">
            <a:off x="2764902" y="4739274"/>
            <a:ext cx="5619204" cy="2839131"/>
          </a:xfrm>
          <a:prstGeom prst="rect">
            <a:avLst/>
          </a:prstGeom>
        </p:spPr>
        <p:txBody>
          <a:bodyPr anchor="t" rtlCol="false" tIns="0" lIns="0" bIns="0" rIns="0">
            <a:spAutoFit/>
          </a:bodyPr>
          <a:lstStyle/>
          <a:p>
            <a:pPr algn="ctr" marL="0" indent="0" lvl="0">
              <a:lnSpc>
                <a:spcPts val="2850"/>
              </a:lnSpc>
              <a:spcBef>
                <a:spcPct val="0"/>
              </a:spcBef>
            </a:pPr>
            <a:r>
              <a:rPr lang="en-US" sz="2035">
                <a:solidFill>
                  <a:srgbClr val="000000"/>
                </a:solidFill>
                <a:latin typeface="Lora"/>
                <a:ea typeface="Lora"/>
                <a:cs typeface="Lora"/>
                <a:sym typeface="Lora"/>
              </a:rPr>
              <a:t>In the list, we have designed this page so that the sections are clear and in an organized manner, and we have added pictures that indicate each section, and we have added to each section its own categories, and we have supported these categories with pictures that explain them, such as the dresses section. We have put a picture of a dress for clarification.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9485"/>
            <a:ext cx="7347436" cy="10296485"/>
            <a:chOff x="0" y="0"/>
            <a:chExt cx="1935127" cy="2711831"/>
          </a:xfrm>
        </p:grpSpPr>
        <p:sp>
          <p:nvSpPr>
            <p:cNvPr name="Freeform 5" id="5"/>
            <p:cNvSpPr/>
            <p:nvPr/>
          </p:nvSpPr>
          <p:spPr>
            <a:xfrm flipH="false" flipV="false" rot="0">
              <a:off x="0" y="0"/>
              <a:ext cx="1935127" cy="2711831"/>
            </a:xfrm>
            <a:custGeom>
              <a:avLst/>
              <a:gdLst/>
              <a:ahLst/>
              <a:cxnLst/>
              <a:rect r="r" b="b" t="t" l="l"/>
              <a:pathLst>
                <a:path h="2711831" w="1935127">
                  <a:moveTo>
                    <a:pt x="0" y="0"/>
                  </a:moveTo>
                  <a:lnTo>
                    <a:pt x="1935127" y="0"/>
                  </a:lnTo>
                  <a:lnTo>
                    <a:pt x="1935127" y="2711831"/>
                  </a:lnTo>
                  <a:lnTo>
                    <a:pt x="0" y="2711831"/>
                  </a:lnTo>
                  <a:close/>
                </a:path>
              </a:pathLst>
            </a:custGeom>
            <a:solidFill>
              <a:srgbClr val="7C533E"/>
            </a:solidFill>
          </p:spPr>
        </p:sp>
        <p:sp>
          <p:nvSpPr>
            <p:cNvPr name="TextBox 6" id="6"/>
            <p:cNvSpPr txBox="true"/>
            <p:nvPr/>
          </p:nvSpPr>
          <p:spPr>
            <a:xfrm>
              <a:off x="0" y="-57150"/>
              <a:ext cx="1935127" cy="2768981"/>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5524221">
            <a:off x="10086452" y="2045169"/>
            <a:ext cx="3835309" cy="4039004"/>
          </a:xfrm>
          <a:custGeom>
            <a:avLst/>
            <a:gdLst/>
            <a:ahLst/>
            <a:cxnLst/>
            <a:rect r="r" b="b" t="t" l="l"/>
            <a:pathLst>
              <a:path h="4039004" w="3835309">
                <a:moveTo>
                  <a:pt x="0" y="0"/>
                </a:moveTo>
                <a:lnTo>
                  <a:pt x="3835309" y="0"/>
                </a:lnTo>
                <a:lnTo>
                  <a:pt x="3835309" y="4039004"/>
                </a:lnTo>
                <a:lnTo>
                  <a:pt x="0" y="4039004"/>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3979083" y="471425"/>
            <a:ext cx="4308917" cy="945788"/>
            <a:chOff x="0" y="0"/>
            <a:chExt cx="1088602" cy="238943"/>
          </a:xfrm>
        </p:grpSpPr>
        <p:sp>
          <p:nvSpPr>
            <p:cNvPr name="Freeform 9" id="9"/>
            <p:cNvSpPr/>
            <p:nvPr/>
          </p:nvSpPr>
          <p:spPr>
            <a:xfrm flipH="false" flipV="false" rot="0">
              <a:off x="0" y="0"/>
              <a:ext cx="1088602" cy="238943"/>
            </a:xfrm>
            <a:custGeom>
              <a:avLst/>
              <a:gdLst/>
              <a:ahLst/>
              <a:cxnLst/>
              <a:rect r="r" b="b" t="t" l="l"/>
              <a:pathLst>
                <a:path h="238943" w="1088602">
                  <a:moveTo>
                    <a:pt x="0" y="0"/>
                  </a:moveTo>
                  <a:lnTo>
                    <a:pt x="1088602" y="0"/>
                  </a:lnTo>
                  <a:lnTo>
                    <a:pt x="1088602" y="238943"/>
                  </a:lnTo>
                  <a:lnTo>
                    <a:pt x="0" y="238943"/>
                  </a:lnTo>
                  <a:close/>
                </a:path>
              </a:pathLst>
            </a:custGeom>
            <a:solidFill>
              <a:srgbClr val="C5AB9B"/>
            </a:solidFill>
            <a:ln cap="sq">
              <a:noFill/>
              <a:prstDash val="solid"/>
              <a:miter/>
            </a:ln>
          </p:spPr>
        </p:sp>
        <p:sp>
          <p:nvSpPr>
            <p:cNvPr name="TextBox 10" id="10"/>
            <p:cNvSpPr txBox="true"/>
            <p:nvPr/>
          </p:nvSpPr>
          <p:spPr>
            <a:xfrm>
              <a:off x="0" y="-57150"/>
              <a:ext cx="1088602" cy="296093"/>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Product unavailability</a:t>
              </a:r>
            </a:p>
          </p:txBody>
        </p:sp>
      </p:grpSp>
      <p:grpSp>
        <p:nvGrpSpPr>
          <p:cNvPr name="Group 11" id="11"/>
          <p:cNvGrpSpPr/>
          <p:nvPr/>
        </p:nvGrpSpPr>
        <p:grpSpPr>
          <a:xfrm rot="-5400000">
            <a:off x="-3957181" y="3966666"/>
            <a:ext cx="10287000" cy="2372638"/>
            <a:chOff x="0" y="0"/>
            <a:chExt cx="2709333" cy="624892"/>
          </a:xfrm>
        </p:grpSpPr>
        <p:sp>
          <p:nvSpPr>
            <p:cNvPr name="Freeform 12" id="12"/>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3" id="13"/>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4" id="14"/>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14091568" y="1676824"/>
            <a:ext cx="4083946" cy="4377208"/>
            <a:chOff x="0" y="0"/>
            <a:chExt cx="8512651" cy="9123930"/>
          </a:xfrm>
        </p:grpSpPr>
        <p:sp>
          <p:nvSpPr>
            <p:cNvPr name="Freeform 17" id="17"/>
            <p:cNvSpPr/>
            <p:nvPr/>
          </p:nvSpPr>
          <p:spPr>
            <a:xfrm flipH="false" flipV="false" rot="0">
              <a:off x="0" y="0"/>
              <a:ext cx="8512651" cy="9123931"/>
            </a:xfrm>
            <a:custGeom>
              <a:avLst/>
              <a:gdLst/>
              <a:ahLst/>
              <a:cxnLst/>
              <a:rect r="r" b="b" t="t" l="l"/>
              <a:pathLst>
                <a:path h="9123931" w="8512651">
                  <a:moveTo>
                    <a:pt x="0" y="8661651"/>
                  </a:moveTo>
                  <a:lnTo>
                    <a:pt x="0" y="462279"/>
                  </a:lnTo>
                  <a:cubicBezTo>
                    <a:pt x="0" y="206809"/>
                    <a:pt x="289430" y="0"/>
                    <a:pt x="646961" y="0"/>
                  </a:cubicBezTo>
                  <a:lnTo>
                    <a:pt x="7865690" y="0"/>
                  </a:lnTo>
                  <a:cubicBezTo>
                    <a:pt x="8223221" y="0"/>
                    <a:pt x="8512651" y="208026"/>
                    <a:pt x="8512651" y="462279"/>
                  </a:cubicBezTo>
                  <a:lnTo>
                    <a:pt x="8512651" y="8661651"/>
                  </a:lnTo>
                  <a:cubicBezTo>
                    <a:pt x="8512651" y="8917122"/>
                    <a:pt x="8223221" y="9123931"/>
                    <a:pt x="7865690" y="9123931"/>
                  </a:cubicBezTo>
                  <a:lnTo>
                    <a:pt x="646961" y="9123931"/>
                  </a:lnTo>
                  <a:cubicBezTo>
                    <a:pt x="291133" y="9123931"/>
                    <a:pt x="0" y="8917122"/>
                    <a:pt x="0" y="8661651"/>
                  </a:cubicBezTo>
                  <a:close/>
                </a:path>
              </a:pathLst>
            </a:custGeom>
            <a:blipFill>
              <a:blip r:embed="rId10"/>
              <a:stretch>
                <a:fillRect l="0" t="-1957" r="-83245" b="-18158"/>
              </a:stretch>
            </a:blipFill>
          </p:spPr>
        </p:sp>
      </p:grpSp>
      <p:grpSp>
        <p:nvGrpSpPr>
          <p:cNvPr name="Group 18" id="18"/>
          <p:cNvGrpSpPr/>
          <p:nvPr/>
        </p:nvGrpSpPr>
        <p:grpSpPr>
          <a:xfrm rot="0">
            <a:off x="11509765" y="5152985"/>
            <a:ext cx="4126067" cy="5230871"/>
            <a:chOff x="0" y="0"/>
            <a:chExt cx="8473758" cy="10742708"/>
          </a:xfrm>
        </p:grpSpPr>
        <p:sp>
          <p:nvSpPr>
            <p:cNvPr name="Freeform 19" id="19"/>
            <p:cNvSpPr/>
            <p:nvPr/>
          </p:nvSpPr>
          <p:spPr>
            <a:xfrm flipH="false" flipV="false" rot="0">
              <a:off x="0" y="0"/>
              <a:ext cx="8473757" cy="10742708"/>
            </a:xfrm>
            <a:custGeom>
              <a:avLst/>
              <a:gdLst/>
              <a:ahLst/>
              <a:cxnLst/>
              <a:rect r="r" b="b" t="t" l="l"/>
              <a:pathLst>
                <a:path h="10742708" w="8473757">
                  <a:moveTo>
                    <a:pt x="0" y="10198411"/>
                  </a:moveTo>
                  <a:lnTo>
                    <a:pt x="0" y="544297"/>
                  </a:lnTo>
                  <a:cubicBezTo>
                    <a:pt x="0" y="243501"/>
                    <a:pt x="288108" y="0"/>
                    <a:pt x="644006" y="0"/>
                  </a:cubicBezTo>
                  <a:lnTo>
                    <a:pt x="7829752" y="0"/>
                  </a:lnTo>
                  <a:cubicBezTo>
                    <a:pt x="8185650" y="0"/>
                    <a:pt x="8473757" y="244934"/>
                    <a:pt x="8473757" y="544297"/>
                  </a:cubicBezTo>
                  <a:lnTo>
                    <a:pt x="8473757" y="10198411"/>
                  </a:lnTo>
                  <a:cubicBezTo>
                    <a:pt x="8473757" y="10499206"/>
                    <a:pt x="8185650" y="10742708"/>
                    <a:pt x="7829752" y="10742708"/>
                  </a:cubicBezTo>
                  <a:lnTo>
                    <a:pt x="644006" y="10742708"/>
                  </a:lnTo>
                  <a:cubicBezTo>
                    <a:pt x="289803" y="10742708"/>
                    <a:pt x="0" y="10499206"/>
                    <a:pt x="0" y="10198411"/>
                  </a:cubicBezTo>
                  <a:close/>
                </a:path>
              </a:pathLst>
            </a:custGeom>
            <a:blipFill>
              <a:blip r:embed="rId10"/>
              <a:stretch>
                <a:fillRect l="-102202" t="-9091" r="-702" b="-3353"/>
              </a:stretch>
            </a:blipFill>
          </p:spPr>
        </p:sp>
      </p:grpSp>
      <p:sp>
        <p:nvSpPr>
          <p:cNvPr name="TextBox 20" id="20"/>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21" id="21"/>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2" id="22"/>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3" id="23"/>
          <p:cNvSpPr txBox="true"/>
          <p:nvPr/>
        </p:nvSpPr>
        <p:spPr>
          <a:xfrm rot="0">
            <a:off x="2645690" y="4889316"/>
            <a:ext cx="7138991" cy="2247117"/>
          </a:xfrm>
          <a:prstGeom prst="rect">
            <a:avLst/>
          </a:prstGeom>
        </p:spPr>
        <p:txBody>
          <a:bodyPr anchor="t" rtlCol="false" tIns="0" lIns="0" bIns="0" rIns="0">
            <a:spAutoFit/>
          </a:bodyPr>
          <a:lstStyle/>
          <a:p>
            <a:pPr algn="ctr" marL="0" indent="0" lvl="0">
              <a:lnSpc>
                <a:spcPts val="3621"/>
              </a:lnSpc>
              <a:spcBef>
                <a:spcPct val="0"/>
              </a:spcBef>
            </a:pPr>
            <a:r>
              <a:rPr lang="en-US" sz="2586">
                <a:solidFill>
                  <a:srgbClr val="000000"/>
                </a:solidFill>
                <a:latin typeface="Lora"/>
                <a:ea typeface="Lora"/>
                <a:cs typeface="Lora"/>
                <a:sym typeface="Lora"/>
              </a:rPr>
              <a:t>As for products that are not available, you will notice that the list says “unavailable” and there will be a bell for anyone who wants the application to send him a notification informing him when the product is available.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201061"/>
            <a:ext cx="7347436" cy="10488061"/>
            <a:chOff x="0" y="0"/>
            <a:chExt cx="1935127" cy="2762288"/>
          </a:xfrm>
        </p:grpSpPr>
        <p:sp>
          <p:nvSpPr>
            <p:cNvPr name="Freeform 5" id="5"/>
            <p:cNvSpPr/>
            <p:nvPr/>
          </p:nvSpPr>
          <p:spPr>
            <a:xfrm flipH="false" flipV="false" rot="0">
              <a:off x="0" y="0"/>
              <a:ext cx="1935127" cy="2762288"/>
            </a:xfrm>
            <a:custGeom>
              <a:avLst/>
              <a:gdLst/>
              <a:ahLst/>
              <a:cxnLst/>
              <a:rect r="r" b="b" t="t" l="l"/>
              <a:pathLst>
                <a:path h="2762288" w="1935127">
                  <a:moveTo>
                    <a:pt x="0" y="0"/>
                  </a:moveTo>
                  <a:lnTo>
                    <a:pt x="1935127" y="0"/>
                  </a:lnTo>
                  <a:lnTo>
                    <a:pt x="1935127" y="2762288"/>
                  </a:lnTo>
                  <a:lnTo>
                    <a:pt x="0" y="2762288"/>
                  </a:lnTo>
                  <a:close/>
                </a:path>
              </a:pathLst>
            </a:custGeom>
            <a:solidFill>
              <a:srgbClr val="7C533E"/>
            </a:solidFill>
          </p:spPr>
        </p:sp>
        <p:sp>
          <p:nvSpPr>
            <p:cNvPr name="TextBox 6" id="6"/>
            <p:cNvSpPr txBox="true"/>
            <p:nvPr/>
          </p:nvSpPr>
          <p:spPr>
            <a:xfrm>
              <a:off x="0" y="-57150"/>
              <a:ext cx="1935127" cy="2819438"/>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6320420">
            <a:off x="10405042" y="1837658"/>
            <a:ext cx="4428911" cy="4664131"/>
          </a:xfrm>
          <a:custGeom>
            <a:avLst/>
            <a:gdLst/>
            <a:ahLst/>
            <a:cxnLst/>
            <a:rect r="r" b="b" t="t" l="l"/>
            <a:pathLst>
              <a:path h="4664131" w="4428911">
                <a:moveTo>
                  <a:pt x="0" y="0"/>
                </a:moveTo>
                <a:lnTo>
                  <a:pt x="4428911" y="0"/>
                </a:lnTo>
                <a:lnTo>
                  <a:pt x="4428911" y="4664131"/>
                </a:lnTo>
                <a:lnTo>
                  <a:pt x="0" y="4664131"/>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4053739" y="227908"/>
            <a:ext cx="4308917" cy="945788"/>
            <a:chOff x="0" y="0"/>
            <a:chExt cx="1088602" cy="238943"/>
          </a:xfrm>
        </p:grpSpPr>
        <p:sp>
          <p:nvSpPr>
            <p:cNvPr name="Freeform 9" id="9"/>
            <p:cNvSpPr/>
            <p:nvPr/>
          </p:nvSpPr>
          <p:spPr>
            <a:xfrm flipH="false" flipV="false" rot="0">
              <a:off x="0" y="0"/>
              <a:ext cx="1088602" cy="238943"/>
            </a:xfrm>
            <a:custGeom>
              <a:avLst/>
              <a:gdLst/>
              <a:ahLst/>
              <a:cxnLst/>
              <a:rect r="r" b="b" t="t" l="l"/>
              <a:pathLst>
                <a:path h="238943" w="1088602">
                  <a:moveTo>
                    <a:pt x="0" y="0"/>
                  </a:moveTo>
                  <a:lnTo>
                    <a:pt x="1088602" y="0"/>
                  </a:lnTo>
                  <a:lnTo>
                    <a:pt x="1088602" y="238943"/>
                  </a:lnTo>
                  <a:lnTo>
                    <a:pt x="0" y="238943"/>
                  </a:lnTo>
                  <a:close/>
                </a:path>
              </a:pathLst>
            </a:custGeom>
            <a:solidFill>
              <a:srgbClr val="C5AB9B"/>
            </a:solidFill>
            <a:ln cap="sq">
              <a:noFill/>
              <a:prstDash val="solid"/>
              <a:miter/>
            </a:ln>
          </p:spPr>
        </p:sp>
        <p:sp>
          <p:nvSpPr>
            <p:cNvPr name="TextBox 10" id="10"/>
            <p:cNvSpPr txBox="true"/>
            <p:nvPr/>
          </p:nvSpPr>
          <p:spPr>
            <a:xfrm>
              <a:off x="0" y="-57150"/>
              <a:ext cx="1088602" cy="296093"/>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Serial number </a:t>
              </a:r>
            </a:p>
          </p:txBody>
        </p:sp>
      </p:grpSp>
      <p:grpSp>
        <p:nvGrpSpPr>
          <p:cNvPr name="Group 11" id="11"/>
          <p:cNvGrpSpPr/>
          <p:nvPr/>
        </p:nvGrpSpPr>
        <p:grpSpPr>
          <a:xfrm rot="0">
            <a:off x="14364583" y="1417213"/>
            <a:ext cx="3923417" cy="4224452"/>
            <a:chOff x="0" y="0"/>
            <a:chExt cx="8473758" cy="9123930"/>
          </a:xfrm>
        </p:grpSpPr>
        <p:sp>
          <p:nvSpPr>
            <p:cNvPr name="Freeform 12" id="12"/>
            <p:cNvSpPr/>
            <p:nvPr/>
          </p:nvSpPr>
          <p:spPr>
            <a:xfrm flipH="false" flipV="false" rot="0">
              <a:off x="0" y="0"/>
              <a:ext cx="8473757" cy="9123931"/>
            </a:xfrm>
            <a:custGeom>
              <a:avLst/>
              <a:gdLst/>
              <a:ahLst/>
              <a:cxnLst/>
              <a:rect r="r" b="b" t="t" l="l"/>
              <a:pathLst>
                <a:path h="9123931" w="8473757">
                  <a:moveTo>
                    <a:pt x="0" y="8661651"/>
                  </a:moveTo>
                  <a:lnTo>
                    <a:pt x="0" y="462279"/>
                  </a:lnTo>
                  <a:cubicBezTo>
                    <a:pt x="0" y="206809"/>
                    <a:pt x="288108" y="0"/>
                    <a:pt x="644006" y="0"/>
                  </a:cubicBezTo>
                  <a:lnTo>
                    <a:pt x="7829752" y="0"/>
                  </a:lnTo>
                  <a:cubicBezTo>
                    <a:pt x="8185650" y="0"/>
                    <a:pt x="8473757" y="208026"/>
                    <a:pt x="8473757" y="462279"/>
                  </a:cubicBezTo>
                  <a:lnTo>
                    <a:pt x="8473757" y="8661651"/>
                  </a:lnTo>
                  <a:cubicBezTo>
                    <a:pt x="8473757" y="8917122"/>
                    <a:pt x="8185650" y="9123931"/>
                    <a:pt x="7829752" y="9123931"/>
                  </a:cubicBezTo>
                  <a:lnTo>
                    <a:pt x="644006" y="9123931"/>
                  </a:lnTo>
                  <a:cubicBezTo>
                    <a:pt x="289803" y="9123931"/>
                    <a:pt x="0" y="8917122"/>
                    <a:pt x="0" y="8661651"/>
                  </a:cubicBezTo>
                  <a:close/>
                </a:path>
              </a:pathLst>
            </a:custGeom>
            <a:blipFill>
              <a:blip r:embed="rId8"/>
              <a:stretch>
                <a:fillRect l="0" t="-15116" r="-98998" b="-10796"/>
              </a:stretch>
            </a:blipFill>
          </p:spPr>
        </p:sp>
      </p:grpSp>
      <p:grpSp>
        <p:nvGrpSpPr>
          <p:cNvPr name="Group 13" id="13"/>
          <p:cNvGrpSpPr/>
          <p:nvPr/>
        </p:nvGrpSpPr>
        <p:grpSpPr>
          <a:xfrm rot="-5400000">
            <a:off x="-3957181" y="3966666"/>
            <a:ext cx="10287000" cy="2372638"/>
            <a:chOff x="0" y="0"/>
            <a:chExt cx="2709333" cy="624892"/>
          </a:xfrm>
        </p:grpSpPr>
        <p:sp>
          <p:nvSpPr>
            <p:cNvPr name="Freeform 14" id="14"/>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5" id="15"/>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6" id="16"/>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11661574" y="5579064"/>
            <a:ext cx="3773438" cy="4516360"/>
            <a:chOff x="0" y="0"/>
            <a:chExt cx="8512651" cy="10188639"/>
          </a:xfrm>
        </p:grpSpPr>
        <p:sp>
          <p:nvSpPr>
            <p:cNvPr name="Freeform 19" id="19"/>
            <p:cNvSpPr/>
            <p:nvPr/>
          </p:nvSpPr>
          <p:spPr>
            <a:xfrm flipH="false" flipV="false" rot="0">
              <a:off x="0" y="0"/>
              <a:ext cx="8512651" cy="10188639"/>
            </a:xfrm>
            <a:custGeom>
              <a:avLst/>
              <a:gdLst/>
              <a:ahLst/>
              <a:cxnLst/>
              <a:rect r="r" b="b" t="t" l="l"/>
              <a:pathLst>
                <a:path h="10188639" w="8512651">
                  <a:moveTo>
                    <a:pt x="0" y="9672415"/>
                  </a:moveTo>
                  <a:lnTo>
                    <a:pt x="0" y="516224"/>
                  </a:lnTo>
                  <a:cubicBezTo>
                    <a:pt x="0" y="230942"/>
                    <a:pt x="289430" y="0"/>
                    <a:pt x="646961" y="0"/>
                  </a:cubicBezTo>
                  <a:lnTo>
                    <a:pt x="7865690" y="0"/>
                  </a:lnTo>
                  <a:cubicBezTo>
                    <a:pt x="8223221" y="0"/>
                    <a:pt x="8512651" y="232301"/>
                    <a:pt x="8512651" y="516224"/>
                  </a:cubicBezTo>
                  <a:lnTo>
                    <a:pt x="8512651" y="9672415"/>
                  </a:lnTo>
                  <a:cubicBezTo>
                    <a:pt x="8512651" y="9957697"/>
                    <a:pt x="8223221" y="10188639"/>
                    <a:pt x="7865690" y="10188639"/>
                  </a:cubicBezTo>
                  <a:lnTo>
                    <a:pt x="646961" y="10188639"/>
                  </a:lnTo>
                  <a:cubicBezTo>
                    <a:pt x="291133" y="10188639"/>
                    <a:pt x="0" y="9957697"/>
                    <a:pt x="0" y="9672415"/>
                  </a:cubicBezTo>
                  <a:close/>
                </a:path>
              </a:pathLst>
            </a:custGeom>
            <a:blipFill>
              <a:blip r:embed="rId8"/>
              <a:stretch>
                <a:fillRect l="-87672" t="-5604" r="-810" b="-1682"/>
              </a:stretch>
            </a:blipFill>
          </p:spPr>
        </p:sp>
      </p:grpSp>
      <p:sp>
        <p:nvSpPr>
          <p:cNvPr name="TextBox 20" id="20"/>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21" id="21"/>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2" id="22"/>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3" id="23"/>
          <p:cNvSpPr txBox="true"/>
          <p:nvPr/>
        </p:nvSpPr>
        <p:spPr>
          <a:xfrm rot="0">
            <a:off x="2645690" y="4899557"/>
            <a:ext cx="7138991" cy="1794078"/>
          </a:xfrm>
          <a:prstGeom prst="rect">
            <a:avLst/>
          </a:prstGeom>
        </p:spPr>
        <p:txBody>
          <a:bodyPr anchor="t" rtlCol="false" tIns="0" lIns="0" bIns="0" rIns="0">
            <a:spAutoFit/>
          </a:bodyPr>
          <a:lstStyle/>
          <a:p>
            <a:pPr algn="ctr" marL="0" indent="0" lvl="0">
              <a:lnSpc>
                <a:spcPts val="3621"/>
              </a:lnSpc>
              <a:spcBef>
                <a:spcPct val="0"/>
              </a:spcBef>
            </a:pPr>
            <a:r>
              <a:rPr lang="en-US" sz="2586">
                <a:solidFill>
                  <a:srgbClr val="000000"/>
                </a:solidFill>
                <a:latin typeface="Lora"/>
                <a:ea typeface="Lora"/>
                <a:cs typeface="Lora"/>
                <a:sym typeface="Lora"/>
              </a:rPr>
              <a:t>Customers faced a lot of difficult searching problems, so we found the perfect solution by placing a serial number for each product to facilitate the searching process for customers.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201061"/>
            <a:ext cx="7347436" cy="10497546"/>
            <a:chOff x="0" y="0"/>
            <a:chExt cx="1935127" cy="2764786"/>
          </a:xfrm>
        </p:grpSpPr>
        <p:sp>
          <p:nvSpPr>
            <p:cNvPr name="Freeform 5" id="5"/>
            <p:cNvSpPr/>
            <p:nvPr/>
          </p:nvSpPr>
          <p:spPr>
            <a:xfrm flipH="false" flipV="false" rot="0">
              <a:off x="0" y="0"/>
              <a:ext cx="1935127" cy="2764786"/>
            </a:xfrm>
            <a:custGeom>
              <a:avLst/>
              <a:gdLst/>
              <a:ahLst/>
              <a:cxnLst/>
              <a:rect r="r" b="b" t="t" l="l"/>
              <a:pathLst>
                <a:path h="2764786" w="1935127">
                  <a:moveTo>
                    <a:pt x="0" y="0"/>
                  </a:moveTo>
                  <a:lnTo>
                    <a:pt x="1935127" y="0"/>
                  </a:lnTo>
                  <a:lnTo>
                    <a:pt x="1935127" y="2764786"/>
                  </a:lnTo>
                  <a:lnTo>
                    <a:pt x="0" y="2764786"/>
                  </a:lnTo>
                  <a:close/>
                </a:path>
              </a:pathLst>
            </a:custGeom>
            <a:solidFill>
              <a:srgbClr val="7C533E"/>
            </a:solidFill>
          </p:spPr>
        </p:sp>
        <p:sp>
          <p:nvSpPr>
            <p:cNvPr name="TextBox 6" id="6"/>
            <p:cNvSpPr txBox="true"/>
            <p:nvPr/>
          </p:nvSpPr>
          <p:spPr>
            <a:xfrm>
              <a:off x="0" y="-57150"/>
              <a:ext cx="1935127" cy="2821936"/>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5505800">
            <a:off x="10018582" y="1448676"/>
            <a:ext cx="4552043" cy="4793804"/>
          </a:xfrm>
          <a:custGeom>
            <a:avLst/>
            <a:gdLst/>
            <a:ahLst/>
            <a:cxnLst/>
            <a:rect r="r" b="b" t="t" l="l"/>
            <a:pathLst>
              <a:path h="4793804" w="4552043">
                <a:moveTo>
                  <a:pt x="0" y="0"/>
                </a:moveTo>
                <a:lnTo>
                  <a:pt x="4552043" y="0"/>
                </a:lnTo>
                <a:lnTo>
                  <a:pt x="4552043" y="4793804"/>
                </a:lnTo>
                <a:lnTo>
                  <a:pt x="0" y="4793804"/>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2055588" y="4638874"/>
            <a:ext cx="3289160" cy="5260219"/>
            <a:chOff x="0" y="0"/>
            <a:chExt cx="7103896" cy="11360969"/>
          </a:xfrm>
        </p:grpSpPr>
        <p:sp>
          <p:nvSpPr>
            <p:cNvPr name="Freeform 9" id="9"/>
            <p:cNvSpPr/>
            <p:nvPr/>
          </p:nvSpPr>
          <p:spPr>
            <a:xfrm flipH="false" flipV="false" rot="0">
              <a:off x="0" y="0"/>
              <a:ext cx="7103896" cy="11360969"/>
            </a:xfrm>
            <a:custGeom>
              <a:avLst/>
              <a:gdLst/>
              <a:ahLst/>
              <a:cxnLst/>
              <a:rect r="r" b="b" t="t" l="l"/>
              <a:pathLst>
                <a:path h="11360969" w="7103896">
                  <a:moveTo>
                    <a:pt x="0" y="10785346"/>
                  </a:moveTo>
                  <a:lnTo>
                    <a:pt x="0" y="575622"/>
                  </a:lnTo>
                  <a:cubicBezTo>
                    <a:pt x="0" y="257515"/>
                    <a:pt x="241532" y="0"/>
                    <a:pt x="539896" y="0"/>
                  </a:cubicBezTo>
                  <a:lnTo>
                    <a:pt x="6564000" y="0"/>
                  </a:lnTo>
                  <a:cubicBezTo>
                    <a:pt x="6862363" y="0"/>
                    <a:pt x="7103896" y="259030"/>
                    <a:pt x="7103896" y="575622"/>
                  </a:cubicBezTo>
                  <a:lnTo>
                    <a:pt x="7103896" y="10785346"/>
                  </a:lnTo>
                  <a:cubicBezTo>
                    <a:pt x="7103896" y="11103454"/>
                    <a:pt x="6862363" y="11360969"/>
                    <a:pt x="6564000" y="11360969"/>
                  </a:cubicBezTo>
                  <a:lnTo>
                    <a:pt x="539896" y="11360969"/>
                  </a:lnTo>
                  <a:cubicBezTo>
                    <a:pt x="242953" y="11360969"/>
                    <a:pt x="0" y="11103454"/>
                    <a:pt x="0" y="10785346"/>
                  </a:cubicBezTo>
                  <a:close/>
                </a:path>
              </a:pathLst>
            </a:custGeom>
            <a:blipFill>
              <a:blip r:embed="rId8"/>
              <a:stretch>
                <a:fillRect l="-3578" t="-4753" r="-3578" b="0"/>
              </a:stretch>
            </a:blipFill>
          </p:spPr>
        </p:sp>
      </p:grpSp>
      <p:grpSp>
        <p:nvGrpSpPr>
          <p:cNvPr name="Group 10" id="10"/>
          <p:cNvGrpSpPr/>
          <p:nvPr/>
        </p:nvGrpSpPr>
        <p:grpSpPr>
          <a:xfrm rot="0">
            <a:off x="13723649" y="385790"/>
            <a:ext cx="4564351" cy="1031423"/>
            <a:chOff x="0" y="0"/>
            <a:chExt cx="1153135" cy="260578"/>
          </a:xfrm>
        </p:grpSpPr>
        <p:sp>
          <p:nvSpPr>
            <p:cNvPr name="Freeform 11" id="11"/>
            <p:cNvSpPr/>
            <p:nvPr/>
          </p:nvSpPr>
          <p:spPr>
            <a:xfrm flipH="false" flipV="false" rot="0">
              <a:off x="0" y="0"/>
              <a:ext cx="1153135" cy="260578"/>
            </a:xfrm>
            <a:custGeom>
              <a:avLst/>
              <a:gdLst/>
              <a:ahLst/>
              <a:cxnLst/>
              <a:rect r="r" b="b" t="t" l="l"/>
              <a:pathLst>
                <a:path h="260578" w="1153135">
                  <a:moveTo>
                    <a:pt x="0" y="0"/>
                  </a:moveTo>
                  <a:lnTo>
                    <a:pt x="1153135" y="0"/>
                  </a:lnTo>
                  <a:lnTo>
                    <a:pt x="1153135" y="260578"/>
                  </a:lnTo>
                  <a:lnTo>
                    <a:pt x="0" y="260578"/>
                  </a:lnTo>
                  <a:close/>
                </a:path>
              </a:pathLst>
            </a:custGeom>
            <a:solidFill>
              <a:srgbClr val="C5AB9B"/>
            </a:solidFill>
            <a:ln cap="sq">
              <a:noFill/>
              <a:prstDash val="solid"/>
              <a:miter/>
            </a:ln>
          </p:spPr>
        </p:sp>
        <p:sp>
          <p:nvSpPr>
            <p:cNvPr name="TextBox 12" id="12"/>
            <p:cNvSpPr txBox="true"/>
            <p:nvPr/>
          </p:nvSpPr>
          <p:spPr>
            <a:xfrm>
              <a:off x="0" y="-57150"/>
              <a:ext cx="1153135" cy="317728"/>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Product details </a:t>
              </a:r>
            </a:p>
          </p:txBody>
        </p:sp>
      </p:grpSp>
      <p:grpSp>
        <p:nvGrpSpPr>
          <p:cNvPr name="Group 13" id="13"/>
          <p:cNvGrpSpPr/>
          <p:nvPr/>
        </p:nvGrpSpPr>
        <p:grpSpPr>
          <a:xfrm rot="0">
            <a:off x="14736683" y="1676824"/>
            <a:ext cx="3218799" cy="5243168"/>
            <a:chOff x="0" y="0"/>
            <a:chExt cx="11500150" cy="18732832"/>
          </a:xfrm>
        </p:grpSpPr>
        <p:sp>
          <p:nvSpPr>
            <p:cNvPr name="Freeform 14" id="14"/>
            <p:cNvSpPr/>
            <p:nvPr/>
          </p:nvSpPr>
          <p:spPr>
            <a:xfrm flipH="false" flipV="false" rot="0">
              <a:off x="0" y="0"/>
              <a:ext cx="11500150" cy="18732832"/>
            </a:xfrm>
            <a:custGeom>
              <a:avLst/>
              <a:gdLst/>
              <a:ahLst/>
              <a:cxnLst/>
              <a:rect r="r" b="b" t="t" l="l"/>
              <a:pathLst>
                <a:path h="18732832" w="11500150">
                  <a:moveTo>
                    <a:pt x="0" y="17783702"/>
                  </a:moveTo>
                  <a:lnTo>
                    <a:pt x="0" y="949130"/>
                  </a:lnTo>
                  <a:cubicBezTo>
                    <a:pt x="0" y="424611"/>
                    <a:pt x="391005" y="0"/>
                    <a:pt x="874011" y="0"/>
                  </a:cubicBezTo>
                  <a:lnTo>
                    <a:pt x="10626138" y="0"/>
                  </a:lnTo>
                  <a:cubicBezTo>
                    <a:pt x="11109144" y="0"/>
                    <a:pt x="11500150" y="427109"/>
                    <a:pt x="11500150" y="949130"/>
                  </a:cubicBezTo>
                  <a:lnTo>
                    <a:pt x="11500150" y="17783702"/>
                  </a:lnTo>
                  <a:cubicBezTo>
                    <a:pt x="11500150" y="18308220"/>
                    <a:pt x="11109144" y="18732832"/>
                    <a:pt x="10626138" y="18732832"/>
                  </a:cubicBezTo>
                  <a:lnTo>
                    <a:pt x="874011" y="18732832"/>
                  </a:lnTo>
                  <a:cubicBezTo>
                    <a:pt x="393305" y="18732832"/>
                    <a:pt x="0" y="18308220"/>
                    <a:pt x="0" y="17783702"/>
                  </a:cubicBezTo>
                  <a:close/>
                </a:path>
              </a:pathLst>
            </a:custGeom>
            <a:blipFill>
              <a:blip r:embed="rId9"/>
              <a:stretch>
                <a:fillRect l="-19" t="0" r="0" b="0"/>
              </a:stretch>
            </a:blipFill>
          </p:spPr>
        </p:sp>
      </p:grpSp>
      <p:grpSp>
        <p:nvGrpSpPr>
          <p:cNvPr name="Group 15" id="15"/>
          <p:cNvGrpSpPr/>
          <p:nvPr/>
        </p:nvGrpSpPr>
        <p:grpSpPr>
          <a:xfrm rot="-5400000">
            <a:off x="-3957181" y="3966666"/>
            <a:ext cx="10287000" cy="2372638"/>
            <a:chOff x="0" y="0"/>
            <a:chExt cx="2709333" cy="624892"/>
          </a:xfrm>
        </p:grpSpPr>
        <p:sp>
          <p:nvSpPr>
            <p:cNvPr name="Freeform 16" id="16"/>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7" id="17"/>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8" id="18"/>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21" id="21"/>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2" id="22"/>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3" id="23"/>
          <p:cNvSpPr txBox="true"/>
          <p:nvPr/>
        </p:nvSpPr>
        <p:spPr>
          <a:xfrm rot="0">
            <a:off x="2823209" y="5125914"/>
            <a:ext cx="7138991" cy="1794078"/>
          </a:xfrm>
          <a:prstGeom prst="rect">
            <a:avLst/>
          </a:prstGeom>
        </p:spPr>
        <p:txBody>
          <a:bodyPr anchor="t" rtlCol="false" tIns="0" lIns="0" bIns="0" rIns="0">
            <a:spAutoFit/>
          </a:bodyPr>
          <a:lstStyle/>
          <a:p>
            <a:pPr algn="ctr" marL="0" indent="0" lvl="0">
              <a:lnSpc>
                <a:spcPts val="3621"/>
              </a:lnSpc>
              <a:spcBef>
                <a:spcPct val="0"/>
              </a:spcBef>
            </a:pPr>
            <a:r>
              <a:rPr lang="en-US" sz="2586">
                <a:solidFill>
                  <a:srgbClr val="000000"/>
                </a:solidFill>
                <a:latin typeface="Lora"/>
                <a:ea typeface="Lora"/>
                <a:cs typeface="Lora"/>
                <a:sym typeface="Lora"/>
              </a:rPr>
              <a:t>As for the details of the product, we have made the images available for viewing by dragging. We have also added a rating list for the product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940564" y="-201061"/>
            <a:ext cx="7347436" cy="10710787"/>
            <a:chOff x="0" y="0"/>
            <a:chExt cx="1935127" cy="2820948"/>
          </a:xfrm>
        </p:grpSpPr>
        <p:sp>
          <p:nvSpPr>
            <p:cNvPr name="Freeform 5" id="5"/>
            <p:cNvSpPr/>
            <p:nvPr/>
          </p:nvSpPr>
          <p:spPr>
            <a:xfrm flipH="false" flipV="false" rot="0">
              <a:off x="0" y="0"/>
              <a:ext cx="1935127" cy="2820948"/>
            </a:xfrm>
            <a:custGeom>
              <a:avLst/>
              <a:gdLst/>
              <a:ahLst/>
              <a:cxnLst/>
              <a:rect r="r" b="b" t="t" l="l"/>
              <a:pathLst>
                <a:path h="2820948" w="1935127">
                  <a:moveTo>
                    <a:pt x="0" y="0"/>
                  </a:moveTo>
                  <a:lnTo>
                    <a:pt x="1935127" y="0"/>
                  </a:lnTo>
                  <a:lnTo>
                    <a:pt x="1935127" y="2820948"/>
                  </a:lnTo>
                  <a:lnTo>
                    <a:pt x="0" y="2820948"/>
                  </a:lnTo>
                  <a:close/>
                </a:path>
              </a:pathLst>
            </a:custGeom>
            <a:solidFill>
              <a:srgbClr val="7C533E"/>
            </a:solidFill>
          </p:spPr>
        </p:sp>
        <p:sp>
          <p:nvSpPr>
            <p:cNvPr name="TextBox 6" id="6"/>
            <p:cNvSpPr txBox="true"/>
            <p:nvPr/>
          </p:nvSpPr>
          <p:spPr>
            <a:xfrm>
              <a:off x="0" y="-57150"/>
              <a:ext cx="1935127" cy="2878098"/>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5505800">
            <a:off x="9717035" y="2414993"/>
            <a:ext cx="3130608" cy="3296875"/>
          </a:xfrm>
          <a:custGeom>
            <a:avLst/>
            <a:gdLst/>
            <a:ahLst/>
            <a:cxnLst/>
            <a:rect r="r" b="b" t="t" l="l"/>
            <a:pathLst>
              <a:path h="3296875" w="3130608">
                <a:moveTo>
                  <a:pt x="0" y="0"/>
                </a:moveTo>
                <a:lnTo>
                  <a:pt x="3130608" y="0"/>
                </a:lnTo>
                <a:lnTo>
                  <a:pt x="3130608" y="3296875"/>
                </a:lnTo>
                <a:lnTo>
                  <a:pt x="0" y="3296875"/>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3723649" y="385790"/>
            <a:ext cx="4564351" cy="1031423"/>
            <a:chOff x="0" y="0"/>
            <a:chExt cx="1153135" cy="260578"/>
          </a:xfrm>
        </p:grpSpPr>
        <p:sp>
          <p:nvSpPr>
            <p:cNvPr name="Freeform 9" id="9"/>
            <p:cNvSpPr/>
            <p:nvPr/>
          </p:nvSpPr>
          <p:spPr>
            <a:xfrm flipH="false" flipV="false" rot="0">
              <a:off x="0" y="0"/>
              <a:ext cx="1153135" cy="260578"/>
            </a:xfrm>
            <a:custGeom>
              <a:avLst/>
              <a:gdLst/>
              <a:ahLst/>
              <a:cxnLst/>
              <a:rect r="r" b="b" t="t" l="l"/>
              <a:pathLst>
                <a:path h="260578" w="1153135">
                  <a:moveTo>
                    <a:pt x="0" y="0"/>
                  </a:moveTo>
                  <a:lnTo>
                    <a:pt x="1153135" y="0"/>
                  </a:lnTo>
                  <a:lnTo>
                    <a:pt x="1153135" y="260578"/>
                  </a:lnTo>
                  <a:lnTo>
                    <a:pt x="0" y="260578"/>
                  </a:lnTo>
                  <a:close/>
                </a:path>
              </a:pathLst>
            </a:custGeom>
            <a:solidFill>
              <a:srgbClr val="C5AB9B"/>
            </a:solidFill>
            <a:ln cap="sq">
              <a:noFill/>
              <a:prstDash val="solid"/>
              <a:miter/>
            </a:ln>
          </p:spPr>
        </p:sp>
        <p:sp>
          <p:nvSpPr>
            <p:cNvPr name="TextBox 10" id="10"/>
            <p:cNvSpPr txBox="true"/>
            <p:nvPr/>
          </p:nvSpPr>
          <p:spPr>
            <a:xfrm>
              <a:off x="0" y="-57150"/>
              <a:ext cx="1153135" cy="317728"/>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Error message:</a:t>
              </a:r>
            </a:p>
          </p:txBody>
        </p:sp>
      </p:grpSp>
      <p:grpSp>
        <p:nvGrpSpPr>
          <p:cNvPr name="Group 11" id="11"/>
          <p:cNvGrpSpPr/>
          <p:nvPr/>
        </p:nvGrpSpPr>
        <p:grpSpPr>
          <a:xfrm rot="-5400000">
            <a:off x="-3957181" y="3966666"/>
            <a:ext cx="10287000" cy="2372638"/>
            <a:chOff x="0" y="0"/>
            <a:chExt cx="2709333" cy="624892"/>
          </a:xfrm>
        </p:grpSpPr>
        <p:sp>
          <p:nvSpPr>
            <p:cNvPr name="Freeform 12" id="12"/>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3" id="13"/>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4" id="14"/>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1282339" y="3023080"/>
            <a:ext cx="6663886" cy="3848203"/>
          </a:xfrm>
          <a:custGeom>
            <a:avLst/>
            <a:gdLst/>
            <a:ahLst/>
            <a:cxnLst/>
            <a:rect r="r" b="b" t="t" l="l"/>
            <a:pathLst>
              <a:path h="3848203" w="6663886">
                <a:moveTo>
                  <a:pt x="0" y="0"/>
                </a:moveTo>
                <a:lnTo>
                  <a:pt x="6663886" y="0"/>
                </a:lnTo>
                <a:lnTo>
                  <a:pt x="6663886" y="3848203"/>
                </a:lnTo>
                <a:lnTo>
                  <a:pt x="0" y="3848203"/>
                </a:lnTo>
                <a:lnTo>
                  <a:pt x="0" y="0"/>
                </a:lnTo>
                <a:close/>
              </a:path>
            </a:pathLst>
          </a:custGeom>
          <a:blipFill>
            <a:blip r:embed="rId10"/>
            <a:stretch>
              <a:fillRect l="0" t="0" r="-57042" b="-96950"/>
            </a:stretch>
          </a:blipFill>
        </p:spPr>
      </p:sp>
      <p:sp>
        <p:nvSpPr>
          <p:cNvPr name="TextBox 17" id="17"/>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18" id="18"/>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19" id="19"/>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0" id="20"/>
          <p:cNvSpPr txBox="true"/>
          <p:nvPr/>
        </p:nvSpPr>
        <p:spPr>
          <a:xfrm rot="0">
            <a:off x="2823209" y="5125914"/>
            <a:ext cx="7138991" cy="2247117"/>
          </a:xfrm>
          <a:prstGeom prst="rect">
            <a:avLst/>
          </a:prstGeom>
        </p:spPr>
        <p:txBody>
          <a:bodyPr anchor="t" rtlCol="false" tIns="0" lIns="0" bIns="0" rIns="0">
            <a:spAutoFit/>
          </a:bodyPr>
          <a:lstStyle/>
          <a:p>
            <a:pPr algn="ctr" marL="0" indent="0" lvl="0">
              <a:lnSpc>
                <a:spcPts val="3621"/>
              </a:lnSpc>
              <a:spcBef>
                <a:spcPct val="0"/>
              </a:spcBef>
            </a:pPr>
            <a:r>
              <a:rPr lang="en-US" sz="2586">
                <a:solidFill>
                  <a:srgbClr val="000000"/>
                </a:solidFill>
                <a:latin typeface="Lora"/>
                <a:ea typeface="Lora"/>
                <a:cs typeface="Lora"/>
                <a:sym typeface="Lora"/>
              </a:rPr>
              <a:t>Because customers need a message that prevents them from making a mistake when deleting a product in the cart, if they agree, the product will be deleted, but if they do not agree, it will remain.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descr="Line Half Circle"/>
          <p:cNvSpPr/>
          <p:nvPr/>
        </p:nvSpPr>
        <p:spPr>
          <a:xfrm flipH="false" flipV="false" rot="0">
            <a:off x="16205058"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Line Half Circle"/>
          <p:cNvSpPr/>
          <p:nvPr/>
        </p:nvSpPr>
        <p:spPr>
          <a:xfrm flipH="false" flipV="false" rot="0">
            <a:off x="682087" y="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240701" y="-9485"/>
            <a:ext cx="7047299" cy="10296485"/>
            <a:chOff x="0" y="0"/>
            <a:chExt cx="1856079" cy="2711831"/>
          </a:xfrm>
        </p:grpSpPr>
        <p:sp>
          <p:nvSpPr>
            <p:cNvPr name="Freeform 5" id="5"/>
            <p:cNvSpPr/>
            <p:nvPr/>
          </p:nvSpPr>
          <p:spPr>
            <a:xfrm flipH="false" flipV="false" rot="0">
              <a:off x="0" y="0"/>
              <a:ext cx="1856079" cy="2711831"/>
            </a:xfrm>
            <a:custGeom>
              <a:avLst/>
              <a:gdLst/>
              <a:ahLst/>
              <a:cxnLst/>
              <a:rect r="r" b="b" t="t" l="l"/>
              <a:pathLst>
                <a:path h="2711831" w="1856079">
                  <a:moveTo>
                    <a:pt x="0" y="0"/>
                  </a:moveTo>
                  <a:lnTo>
                    <a:pt x="1856079" y="0"/>
                  </a:lnTo>
                  <a:lnTo>
                    <a:pt x="1856079" y="2711831"/>
                  </a:lnTo>
                  <a:lnTo>
                    <a:pt x="0" y="2711831"/>
                  </a:lnTo>
                  <a:close/>
                </a:path>
              </a:pathLst>
            </a:custGeom>
            <a:solidFill>
              <a:srgbClr val="7C533E"/>
            </a:solidFill>
          </p:spPr>
        </p:sp>
        <p:sp>
          <p:nvSpPr>
            <p:cNvPr name="TextBox 6" id="6"/>
            <p:cNvSpPr txBox="true"/>
            <p:nvPr/>
          </p:nvSpPr>
          <p:spPr>
            <a:xfrm>
              <a:off x="0" y="-57150"/>
              <a:ext cx="1856079" cy="2768981"/>
            </a:xfrm>
            <a:prstGeom prst="rect">
              <a:avLst/>
            </a:prstGeom>
          </p:spPr>
          <p:txBody>
            <a:bodyPr anchor="ctr" rtlCol="false" tIns="50800" lIns="50800" bIns="50800" rIns="50800"/>
            <a:lstStyle/>
            <a:p>
              <a:pPr algn="ctr">
                <a:lnSpc>
                  <a:spcPts val="3150"/>
                </a:lnSpc>
              </a:pPr>
            </a:p>
          </p:txBody>
        </p:sp>
      </p:grpSp>
      <p:sp>
        <p:nvSpPr>
          <p:cNvPr name="Freeform 7" id="7"/>
          <p:cNvSpPr/>
          <p:nvPr/>
        </p:nvSpPr>
        <p:spPr>
          <a:xfrm flipH="false" flipV="false" rot="6320420">
            <a:off x="9502253" y="4151944"/>
            <a:ext cx="2557660" cy="2693498"/>
          </a:xfrm>
          <a:custGeom>
            <a:avLst/>
            <a:gdLst/>
            <a:ahLst/>
            <a:cxnLst/>
            <a:rect r="r" b="b" t="t" l="l"/>
            <a:pathLst>
              <a:path h="2693498" w="2557660">
                <a:moveTo>
                  <a:pt x="0" y="0"/>
                </a:moveTo>
                <a:lnTo>
                  <a:pt x="2557660" y="0"/>
                </a:lnTo>
                <a:lnTo>
                  <a:pt x="2557660" y="2693498"/>
                </a:lnTo>
                <a:lnTo>
                  <a:pt x="0" y="2693498"/>
                </a:lnTo>
                <a:lnTo>
                  <a:pt x="0" y="0"/>
                </a:lnTo>
                <a:close/>
              </a:path>
            </a:pathLst>
          </a:custGeom>
          <a:blipFill>
            <a:blip r:embed="rId6">
              <a:extLst>
                <a:ext uri="{96DAC541-7B7A-43D3-8B79-37D633B846F1}">
                  <asvg:svgBlip xmlns:asvg="http://schemas.microsoft.com/office/drawing/2016/SVG/main" r:embed="rId7"/>
                </a:ext>
              </a:extLst>
            </a:blip>
            <a:stretch>
              <a:fillRect l="-10201" t="-5591" r="0" b="0"/>
            </a:stretch>
          </a:blipFill>
        </p:spPr>
      </p:sp>
      <p:grpSp>
        <p:nvGrpSpPr>
          <p:cNvPr name="Group 8" id="8"/>
          <p:cNvGrpSpPr/>
          <p:nvPr/>
        </p:nvGrpSpPr>
        <p:grpSpPr>
          <a:xfrm rot="0">
            <a:off x="13733174" y="290540"/>
            <a:ext cx="4564351" cy="1031423"/>
            <a:chOff x="0" y="0"/>
            <a:chExt cx="1153135" cy="260578"/>
          </a:xfrm>
        </p:grpSpPr>
        <p:sp>
          <p:nvSpPr>
            <p:cNvPr name="Freeform 9" id="9"/>
            <p:cNvSpPr/>
            <p:nvPr/>
          </p:nvSpPr>
          <p:spPr>
            <a:xfrm flipH="false" flipV="false" rot="0">
              <a:off x="0" y="0"/>
              <a:ext cx="1153135" cy="260578"/>
            </a:xfrm>
            <a:custGeom>
              <a:avLst/>
              <a:gdLst/>
              <a:ahLst/>
              <a:cxnLst/>
              <a:rect r="r" b="b" t="t" l="l"/>
              <a:pathLst>
                <a:path h="260578" w="1153135">
                  <a:moveTo>
                    <a:pt x="0" y="0"/>
                  </a:moveTo>
                  <a:lnTo>
                    <a:pt x="1153135" y="0"/>
                  </a:lnTo>
                  <a:lnTo>
                    <a:pt x="1153135" y="260578"/>
                  </a:lnTo>
                  <a:lnTo>
                    <a:pt x="0" y="260578"/>
                  </a:lnTo>
                  <a:close/>
                </a:path>
              </a:pathLst>
            </a:custGeom>
            <a:solidFill>
              <a:srgbClr val="C5AB9B"/>
            </a:solidFill>
            <a:ln cap="sq">
              <a:noFill/>
              <a:prstDash val="solid"/>
              <a:miter/>
            </a:ln>
          </p:spPr>
        </p:sp>
        <p:sp>
          <p:nvSpPr>
            <p:cNvPr name="TextBox 10" id="10"/>
            <p:cNvSpPr txBox="true"/>
            <p:nvPr/>
          </p:nvSpPr>
          <p:spPr>
            <a:xfrm>
              <a:off x="0" y="-57150"/>
              <a:ext cx="1153135" cy="317728"/>
            </a:xfrm>
            <a:prstGeom prst="rect">
              <a:avLst/>
            </a:prstGeom>
          </p:spPr>
          <p:txBody>
            <a:bodyPr anchor="ctr" rtlCol="false" tIns="0" lIns="0" bIns="0" rIns="0"/>
            <a:lstStyle/>
            <a:p>
              <a:pPr algn="ctr" marL="0" indent="0" lvl="0">
                <a:lnSpc>
                  <a:spcPts val="3804"/>
                </a:lnSpc>
                <a:spcBef>
                  <a:spcPct val="0"/>
                </a:spcBef>
              </a:pPr>
              <a:r>
                <a:rPr lang="en-US" sz="2717">
                  <a:solidFill>
                    <a:srgbClr val="FFFFFF"/>
                  </a:solidFill>
                  <a:latin typeface="Lora"/>
                  <a:ea typeface="Lora"/>
                  <a:cs typeface="Lora"/>
                  <a:sym typeface="Lora"/>
                </a:rPr>
                <a:t>complete the order  </a:t>
              </a:r>
            </a:p>
          </p:txBody>
        </p:sp>
      </p:grpSp>
      <p:grpSp>
        <p:nvGrpSpPr>
          <p:cNvPr name="Group 11" id="11"/>
          <p:cNvGrpSpPr/>
          <p:nvPr/>
        </p:nvGrpSpPr>
        <p:grpSpPr>
          <a:xfrm rot="-5400000">
            <a:off x="-3957181" y="3966666"/>
            <a:ext cx="10287000" cy="2372638"/>
            <a:chOff x="0" y="0"/>
            <a:chExt cx="2709333" cy="624892"/>
          </a:xfrm>
        </p:grpSpPr>
        <p:sp>
          <p:nvSpPr>
            <p:cNvPr name="Freeform 12" id="12"/>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13" id="13"/>
            <p:cNvSpPr txBox="true"/>
            <p:nvPr/>
          </p:nvSpPr>
          <p:spPr>
            <a:xfrm>
              <a:off x="0" y="0"/>
              <a:ext cx="2709333" cy="624892"/>
            </a:xfrm>
            <a:prstGeom prst="rect">
              <a:avLst/>
            </a:prstGeom>
          </p:spPr>
          <p:txBody>
            <a:bodyPr anchor="ctr" rtlCol="false" tIns="50800" lIns="50800" bIns="50800" rIns="50800"/>
            <a:lstStyle/>
            <a:p>
              <a:pPr algn="ctr" marL="0" indent="0" lvl="1">
                <a:lnSpc>
                  <a:spcPts val="8640"/>
                </a:lnSpc>
                <a:spcBef>
                  <a:spcPct val="0"/>
                </a:spcBef>
              </a:pPr>
              <a:r>
                <a:rPr lang="en-US" b="true" sz="7200">
                  <a:solidFill>
                    <a:srgbClr val="F8F2EE"/>
                  </a:solidFill>
                  <a:latin typeface="Lora Bold"/>
                  <a:ea typeface="Lora Bold"/>
                  <a:cs typeface="Lora Bold"/>
                  <a:sym typeface="Lora Bold"/>
                </a:rPr>
                <a:t>3- </a:t>
              </a:r>
              <a:r>
                <a:rPr lang="en-US" b="true" sz="7200" strike="noStrike" u="none">
                  <a:solidFill>
                    <a:srgbClr val="F8F2EE"/>
                  </a:solidFill>
                  <a:latin typeface="Lora Bold"/>
                  <a:ea typeface="Lora Bold"/>
                  <a:cs typeface="Lora Bold"/>
                  <a:sym typeface="Lora Bold"/>
                </a:rPr>
                <a:t>Design</a:t>
              </a:r>
            </a:p>
          </p:txBody>
        </p:sp>
      </p:grpSp>
      <p:sp>
        <p:nvSpPr>
          <p:cNvPr name="Freeform 14" id="14"/>
          <p:cNvSpPr/>
          <p:nvPr/>
        </p:nvSpPr>
        <p:spPr>
          <a:xfrm flipH="false" flipV="false" rot="0">
            <a:off x="826988" y="1417213"/>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826988" y="8180540"/>
            <a:ext cx="718662" cy="743764"/>
          </a:xfrm>
          <a:custGeom>
            <a:avLst/>
            <a:gdLst/>
            <a:ahLst/>
            <a:cxnLst/>
            <a:rect r="r" b="b" t="t" l="l"/>
            <a:pathLst>
              <a:path h="743764" w="718662">
                <a:moveTo>
                  <a:pt x="0" y="0"/>
                </a:moveTo>
                <a:lnTo>
                  <a:pt x="718662" y="0"/>
                </a:lnTo>
                <a:lnTo>
                  <a:pt x="718662" y="743763"/>
                </a:lnTo>
                <a:lnTo>
                  <a:pt x="0" y="7437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1538775" y="1500868"/>
            <a:ext cx="3225575" cy="3915696"/>
          </a:xfrm>
          <a:custGeom>
            <a:avLst/>
            <a:gdLst/>
            <a:ahLst/>
            <a:cxnLst/>
            <a:rect r="r" b="b" t="t" l="l"/>
            <a:pathLst>
              <a:path h="3915696" w="3225575">
                <a:moveTo>
                  <a:pt x="0" y="0"/>
                </a:moveTo>
                <a:lnTo>
                  <a:pt x="3225575" y="0"/>
                </a:lnTo>
                <a:lnTo>
                  <a:pt x="3225575" y="3915696"/>
                </a:lnTo>
                <a:lnTo>
                  <a:pt x="0" y="3915696"/>
                </a:lnTo>
                <a:lnTo>
                  <a:pt x="0" y="0"/>
                </a:lnTo>
                <a:close/>
              </a:path>
            </a:pathLst>
          </a:custGeom>
          <a:blipFill>
            <a:blip r:embed="rId10"/>
            <a:stretch>
              <a:fillRect l="-181231" t="0" r="0" b="-67776"/>
            </a:stretch>
          </a:blipFill>
        </p:spPr>
      </p:sp>
      <p:sp>
        <p:nvSpPr>
          <p:cNvPr name="Freeform 17" id="17"/>
          <p:cNvSpPr/>
          <p:nvPr/>
        </p:nvSpPr>
        <p:spPr>
          <a:xfrm flipH="false" flipV="false" rot="0">
            <a:off x="14764350" y="1500868"/>
            <a:ext cx="3409640" cy="3880145"/>
          </a:xfrm>
          <a:custGeom>
            <a:avLst/>
            <a:gdLst/>
            <a:ahLst/>
            <a:cxnLst/>
            <a:rect r="r" b="b" t="t" l="l"/>
            <a:pathLst>
              <a:path h="3880145" w="3409640">
                <a:moveTo>
                  <a:pt x="0" y="0"/>
                </a:moveTo>
                <a:lnTo>
                  <a:pt x="3409640" y="0"/>
                </a:lnTo>
                <a:lnTo>
                  <a:pt x="3409640" y="3880146"/>
                </a:lnTo>
                <a:lnTo>
                  <a:pt x="0" y="3880146"/>
                </a:lnTo>
                <a:lnTo>
                  <a:pt x="0" y="0"/>
                </a:lnTo>
                <a:close/>
              </a:path>
            </a:pathLst>
          </a:custGeom>
          <a:blipFill>
            <a:blip r:embed="rId10"/>
            <a:stretch>
              <a:fillRect l="-5788" t="-99639" r="-207911" b="0"/>
            </a:stretch>
          </a:blipFill>
        </p:spPr>
      </p:sp>
      <p:sp>
        <p:nvSpPr>
          <p:cNvPr name="Freeform 18" id="18"/>
          <p:cNvSpPr/>
          <p:nvPr/>
        </p:nvSpPr>
        <p:spPr>
          <a:xfrm flipH="false" flipV="false" rot="0">
            <a:off x="11538775" y="5416564"/>
            <a:ext cx="3225575" cy="3622210"/>
          </a:xfrm>
          <a:custGeom>
            <a:avLst/>
            <a:gdLst/>
            <a:ahLst/>
            <a:cxnLst/>
            <a:rect r="r" b="b" t="t" l="l"/>
            <a:pathLst>
              <a:path h="3622210" w="3225575">
                <a:moveTo>
                  <a:pt x="0" y="0"/>
                </a:moveTo>
                <a:lnTo>
                  <a:pt x="3225575" y="0"/>
                </a:lnTo>
                <a:lnTo>
                  <a:pt x="3225575" y="3622211"/>
                </a:lnTo>
                <a:lnTo>
                  <a:pt x="0" y="3622211"/>
                </a:lnTo>
                <a:lnTo>
                  <a:pt x="0" y="0"/>
                </a:lnTo>
                <a:close/>
              </a:path>
            </a:pathLst>
          </a:custGeom>
          <a:blipFill>
            <a:blip r:embed="rId10"/>
            <a:stretch>
              <a:fillRect l="-106060" t="-101788" r="-112431" b="-3612"/>
            </a:stretch>
          </a:blipFill>
        </p:spPr>
      </p:sp>
      <p:sp>
        <p:nvSpPr>
          <p:cNvPr name="Freeform 19" id="19"/>
          <p:cNvSpPr/>
          <p:nvPr/>
        </p:nvSpPr>
        <p:spPr>
          <a:xfrm flipH="false" flipV="false" rot="0">
            <a:off x="14764350" y="5381014"/>
            <a:ext cx="3409640" cy="2693420"/>
          </a:xfrm>
          <a:custGeom>
            <a:avLst/>
            <a:gdLst/>
            <a:ahLst/>
            <a:cxnLst/>
            <a:rect r="r" b="b" t="t" l="l"/>
            <a:pathLst>
              <a:path h="2693420" w="3409640">
                <a:moveTo>
                  <a:pt x="0" y="0"/>
                </a:moveTo>
                <a:lnTo>
                  <a:pt x="3409640" y="0"/>
                </a:lnTo>
                <a:lnTo>
                  <a:pt x="3409640" y="2693420"/>
                </a:lnTo>
                <a:lnTo>
                  <a:pt x="0" y="2693420"/>
                </a:lnTo>
                <a:lnTo>
                  <a:pt x="0" y="0"/>
                </a:lnTo>
                <a:close/>
              </a:path>
            </a:pathLst>
          </a:custGeom>
          <a:blipFill>
            <a:blip r:embed="rId10"/>
            <a:stretch>
              <a:fillRect l="-193401" t="-161380" r="-5992" b="-13103"/>
            </a:stretch>
          </a:blipFill>
        </p:spPr>
      </p:sp>
      <p:sp>
        <p:nvSpPr>
          <p:cNvPr name="TextBox 20" id="20"/>
          <p:cNvSpPr txBox="true"/>
          <p:nvPr/>
        </p:nvSpPr>
        <p:spPr>
          <a:xfrm rot="0">
            <a:off x="3202058" y="2079585"/>
            <a:ext cx="6381293" cy="1177289"/>
          </a:xfrm>
          <a:prstGeom prst="rect">
            <a:avLst/>
          </a:prstGeom>
        </p:spPr>
        <p:txBody>
          <a:bodyPr anchor="t" rtlCol="false" tIns="0" lIns="0" bIns="0" rIns="0">
            <a:spAutoFit/>
          </a:bodyPr>
          <a:lstStyle/>
          <a:p>
            <a:pPr algn="ctr" marL="0" indent="0" lvl="0">
              <a:lnSpc>
                <a:spcPts val="3150"/>
              </a:lnSpc>
              <a:spcBef>
                <a:spcPct val="0"/>
              </a:spcBef>
            </a:pPr>
            <a:r>
              <a:rPr lang="en-US" b="true" sz="2100" strike="noStrike" u="none">
                <a:solidFill>
                  <a:srgbClr val="000000"/>
                </a:solidFill>
                <a:latin typeface="Lora Bold"/>
                <a:ea typeface="Lora Bold"/>
                <a:cs typeface="Lora Bold"/>
                <a:sym typeface="Lora Bold"/>
              </a:rPr>
              <a:t>The goals of the first stage are that errors are easy to correct and discover before designing the program, and that they are also low-cost</a:t>
            </a:r>
          </a:p>
        </p:txBody>
      </p:sp>
      <p:sp>
        <p:nvSpPr>
          <p:cNvPr name="TextBox 21" id="21"/>
          <p:cNvSpPr txBox="true"/>
          <p:nvPr/>
        </p:nvSpPr>
        <p:spPr>
          <a:xfrm rot="0">
            <a:off x="2645690" y="309590"/>
            <a:ext cx="4529928" cy="706223"/>
          </a:xfrm>
          <a:prstGeom prst="rect">
            <a:avLst/>
          </a:prstGeom>
        </p:spPr>
        <p:txBody>
          <a:bodyPr anchor="t" rtlCol="false" tIns="0" lIns="0" bIns="0" rIns="0">
            <a:spAutoFit/>
          </a:bodyPr>
          <a:lstStyle/>
          <a:p>
            <a:pPr algn="ctr">
              <a:lnSpc>
                <a:spcPts val="5856"/>
              </a:lnSpc>
              <a:spcBef>
                <a:spcPct val="0"/>
              </a:spcBef>
            </a:pPr>
            <a:r>
              <a:rPr lang="en-US" sz="4182">
                <a:solidFill>
                  <a:srgbClr val="000000"/>
                </a:solidFill>
                <a:latin typeface="DG Sahabh"/>
                <a:ea typeface="DG Sahabh"/>
                <a:cs typeface="DG Sahabh"/>
                <a:sym typeface="DG Sahabh"/>
              </a:rPr>
              <a:t>It was in two stages</a:t>
            </a:r>
          </a:p>
        </p:txBody>
      </p:sp>
      <p:sp>
        <p:nvSpPr>
          <p:cNvPr name="TextBox 22" id="22"/>
          <p:cNvSpPr txBox="true"/>
          <p:nvPr/>
        </p:nvSpPr>
        <p:spPr>
          <a:xfrm rot="0">
            <a:off x="4628224" y="1453243"/>
            <a:ext cx="3528961" cy="399537"/>
          </a:xfrm>
          <a:prstGeom prst="rect">
            <a:avLst/>
          </a:prstGeom>
        </p:spPr>
        <p:txBody>
          <a:bodyPr anchor="t" rtlCol="false" tIns="0" lIns="0" bIns="0" rIns="0">
            <a:spAutoFit/>
          </a:bodyPr>
          <a:lstStyle/>
          <a:p>
            <a:pPr algn="ctr">
              <a:lnSpc>
                <a:spcPts val="3322"/>
              </a:lnSpc>
              <a:spcBef>
                <a:spcPct val="0"/>
              </a:spcBef>
            </a:pPr>
            <a:r>
              <a:rPr lang="en-US" sz="2373">
                <a:solidFill>
                  <a:srgbClr val="FFFFFF"/>
                </a:solidFill>
                <a:latin typeface="Lora"/>
                <a:ea typeface="Lora"/>
                <a:cs typeface="Lora"/>
                <a:sym typeface="Lora"/>
              </a:rPr>
              <a:t>The first. "low prototype"</a:t>
            </a:r>
          </a:p>
        </p:txBody>
      </p:sp>
      <p:sp>
        <p:nvSpPr>
          <p:cNvPr name="TextBox 23" id="23"/>
          <p:cNvSpPr txBox="true"/>
          <p:nvPr/>
        </p:nvSpPr>
        <p:spPr>
          <a:xfrm rot="0">
            <a:off x="3202058" y="5333389"/>
            <a:ext cx="6381293" cy="4059269"/>
          </a:xfrm>
          <a:prstGeom prst="rect">
            <a:avLst/>
          </a:prstGeom>
        </p:spPr>
        <p:txBody>
          <a:bodyPr anchor="t" rtlCol="false" tIns="0" lIns="0" bIns="0" rIns="0">
            <a:spAutoFit/>
          </a:bodyPr>
          <a:lstStyle/>
          <a:p>
            <a:pPr algn="ctr" marL="0" indent="0" lvl="0">
              <a:lnSpc>
                <a:spcPts val="3621"/>
              </a:lnSpc>
              <a:spcBef>
                <a:spcPct val="0"/>
              </a:spcBef>
            </a:pPr>
            <a:r>
              <a:rPr lang="en-US" sz="2586">
                <a:solidFill>
                  <a:srgbClr val="000000"/>
                </a:solidFill>
                <a:latin typeface="Lora"/>
                <a:ea typeface="Lora"/>
                <a:cs typeface="Lora"/>
                <a:sym typeface="Lora"/>
              </a:rPr>
              <a:t>If you want to complete your application, you must complete it and Go to the Personal Information menu. If you complete it, go to Shipping information and enter your location information. If you complete it, go to the payment method. If you have The discount code, enter it and finally the order will be made It has been shipped successfully.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8115300" cy="6755972"/>
            <a:chOff x="0" y="0"/>
            <a:chExt cx="2137363" cy="1779351"/>
          </a:xfrm>
        </p:grpSpPr>
        <p:sp>
          <p:nvSpPr>
            <p:cNvPr name="Freeform 3" id="3"/>
            <p:cNvSpPr/>
            <p:nvPr/>
          </p:nvSpPr>
          <p:spPr>
            <a:xfrm flipH="false" flipV="false" rot="0">
              <a:off x="0" y="0"/>
              <a:ext cx="2137363" cy="1779351"/>
            </a:xfrm>
            <a:custGeom>
              <a:avLst/>
              <a:gdLst/>
              <a:ahLst/>
              <a:cxnLst/>
              <a:rect r="r" b="b" t="t" l="l"/>
              <a:pathLst>
                <a:path h="1779351" w="2137363">
                  <a:moveTo>
                    <a:pt x="0" y="0"/>
                  </a:moveTo>
                  <a:lnTo>
                    <a:pt x="2137363" y="0"/>
                  </a:lnTo>
                  <a:lnTo>
                    <a:pt x="2137363"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137363" cy="1807926"/>
            </a:xfrm>
            <a:prstGeom prst="rect">
              <a:avLst/>
            </a:prstGeom>
          </p:spPr>
          <p:txBody>
            <a:bodyPr anchor="ctr" rtlCol="false" tIns="50800" lIns="50800" bIns="50800" rIns="50800"/>
            <a:lstStyle/>
            <a:p>
              <a:pPr algn="ctr">
                <a:lnSpc>
                  <a:spcPts val="2380"/>
                </a:lnSpc>
              </a:pPr>
            </a:p>
          </p:txBody>
        </p:sp>
      </p:grpSp>
      <p:sp>
        <p:nvSpPr>
          <p:cNvPr name="AutoShape 5" id="5"/>
          <p:cNvSpPr/>
          <p:nvPr/>
        </p:nvSpPr>
        <p:spPr>
          <a:xfrm>
            <a:off x="13873608" y="9275635"/>
            <a:ext cx="0" cy="3013900"/>
          </a:xfrm>
          <a:prstGeom prst="line">
            <a:avLst/>
          </a:prstGeom>
          <a:ln cap="flat" w="19050">
            <a:solidFill>
              <a:srgbClr val="FE9717"/>
            </a:solidFill>
            <a:prstDash val="solid"/>
            <a:headEnd type="none" len="sm" w="sm"/>
            <a:tailEnd type="none" len="sm" w="sm"/>
          </a:ln>
        </p:spPr>
      </p:sp>
      <p:sp>
        <p:nvSpPr>
          <p:cNvPr name="AutoShape 6" id="6"/>
          <p:cNvSpPr/>
          <p:nvPr/>
        </p:nvSpPr>
        <p:spPr>
          <a:xfrm rot="5400000">
            <a:off x="15828594" y="-7555"/>
            <a:ext cx="2442339" cy="0"/>
          </a:xfrm>
          <a:prstGeom prst="line">
            <a:avLst/>
          </a:prstGeom>
          <a:ln cap="flat" w="19050">
            <a:solidFill>
              <a:srgbClr val="FE9717"/>
            </a:solidFill>
            <a:prstDash val="solid"/>
            <a:headEnd type="none" len="sm" w="sm"/>
            <a:tailEnd type="none" len="sm" w="sm"/>
          </a:ln>
        </p:spPr>
      </p:sp>
      <p:sp>
        <p:nvSpPr>
          <p:cNvPr name="Freeform 7" id="7"/>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Freeform 8" id="8"/>
          <p:cNvSpPr/>
          <p:nvPr/>
        </p:nvSpPr>
        <p:spPr>
          <a:xfrm flipH="false" flipV="false" rot="0">
            <a:off x="12922061" y="0"/>
            <a:ext cx="3246631" cy="5498210"/>
          </a:xfrm>
          <a:custGeom>
            <a:avLst/>
            <a:gdLst/>
            <a:ahLst/>
            <a:cxnLst/>
            <a:rect r="r" b="b" t="t" l="l"/>
            <a:pathLst>
              <a:path h="5498210" w="3246631">
                <a:moveTo>
                  <a:pt x="0" y="0"/>
                </a:moveTo>
                <a:lnTo>
                  <a:pt x="3246631" y="0"/>
                </a:lnTo>
                <a:lnTo>
                  <a:pt x="3246631" y="5498210"/>
                </a:lnTo>
                <a:lnTo>
                  <a:pt x="0" y="5498210"/>
                </a:lnTo>
                <a:lnTo>
                  <a:pt x="0" y="0"/>
                </a:lnTo>
                <a:close/>
              </a:path>
            </a:pathLst>
          </a:custGeom>
          <a:blipFill>
            <a:blip r:embed="rId3"/>
            <a:stretch>
              <a:fillRect l="0" t="0" r="0" b="0"/>
            </a:stretch>
          </a:blipFill>
        </p:spPr>
      </p:sp>
      <p:sp>
        <p:nvSpPr>
          <p:cNvPr name="Freeform 9" id="9"/>
          <p:cNvSpPr/>
          <p:nvPr/>
        </p:nvSpPr>
        <p:spPr>
          <a:xfrm flipH="false" flipV="false" rot="0">
            <a:off x="9860732" y="4251581"/>
            <a:ext cx="3822363" cy="6137600"/>
          </a:xfrm>
          <a:custGeom>
            <a:avLst/>
            <a:gdLst/>
            <a:ahLst/>
            <a:cxnLst/>
            <a:rect r="r" b="b" t="t" l="l"/>
            <a:pathLst>
              <a:path h="6137600" w="3822363">
                <a:moveTo>
                  <a:pt x="0" y="0"/>
                </a:moveTo>
                <a:lnTo>
                  <a:pt x="3822363" y="0"/>
                </a:lnTo>
                <a:lnTo>
                  <a:pt x="3822363" y="6137600"/>
                </a:lnTo>
                <a:lnTo>
                  <a:pt x="0" y="6137600"/>
                </a:lnTo>
                <a:lnTo>
                  <a:pt x="0" y="0"/>
                </a:lnTo>
                <a:close/>
              </a:path>
            </a:pathLst>
          </a:custGeom>
          <a:blipFill>
            <a:blip r:embed="rId4"/>
            <a:stretch>
              <a:fillRect l="0" t="0" r="0" b="0"/>
            </a:stretch>
          </a:blipFill>
        </p:spPr>
      </p:sp>
      <p:sp>
        <p:nvSpPr>
          <p:cNvPr name="TextBox 10" id="10"/>
          <p:cNvSpPr txBox="true"/>
          <p:nvPr/>
        </p:nvSpPr>
        <p:spPr>
          <a:xfrm rot="0">
            <a:off x="1281165" y="797016"/>
            <a:ext cx="7862835" cy="1828800"/>
          </a:xfrm>
          <a:prstGeom prst="rect">
            <a:avLst/>
          </a:prstGeom>
        </p:spPr>
        <p:txBody>
          <a:bodyPr anchor="t" rtlCol="false" tIns="0" lIns="0" bIns="0" rIns="0">
            <a:spAutoFit/>
          </a:bodyPr>
          <a:lstStyle/>
          <a:p>
            <a:pPr algn="l">
              <a:lnSpc>
                <a:spcPts val="7200"/>
              </a:lnSpc>
            </a:pPr>
            <a:r>
              <a:rPr lang="en-US" sz="6000" b="true">
                <a:solidFill>
                  <a:srgbClr val="772A1C"/>
                </a:solidFill>
                <a:latin typeface="Lora Bold"/>
                <a:ea typeface="Lora Bold"/>
                <a:cs typeface="Lora Bold"/>
                <a:sym typeface="Lora Bold"/>
              </a:rPr>
              <a:t>It was in two stages</a:t>
            </a:r>
          </a:p>
          <a:p>
            <a:pPr algn="l">
              <a:lnSpc>
                <a:spcPts val="7200"/>
              </a:lnSpc>
            </a:pPr>
          </a:p>
        </p:txBody>
      </p:sp>
      <p:sp>
        <p:nvSpPr>
          <p:cNvPr name="TextBox 11" id="11"/>
          <p:cNvSpPr txBox="true"/>
          <p:nvPr/>
        </p:nvSpPr>
        <p:spPr>
          <a:xfrm rot="5400000">
            <a:off x="15855118" y="2371614"/>
            <a:ext cx="2313063" cy="438150"/>
          </a:xfrm>
          <a:prstGeom prst="rect">
            <a:avLst/>
          </a:prstGeom>
        </p:spPr>
        <p:txBody>
          <a:bodyPr anchor="t" rtlCol="false" tIns="0" lIns="0" bIns="0" rIns="0">
            <a:spAutoFit/>
          </a:bodyPr>
          <a:lstStyle/>
          <a:p>
            <a:pPr algn="r">
              <a:lnSpc>
                <a:spcPts val="3599"/>
              </a:lnSpc>
            </a:pPr>
            <a:r>
              <a:rPr lang="en-US" b="true" sz="2999">
                <a:solidFill>
                  <a:srgbClr val="000000"/>
                </a:solidFill>
                <a:latin typeface="Lora Bold"/>
                <a:ea typeface="Lora Bold"/>
                <a:cs typeface="Lora Bold"/>
                <a:sym typeface="Lora Bold"/>
              </a:rPr>
              <a:t>Homepage</a:t>
            </a:r>
          </a:p>
        </p:txBody>
      </p:sp>
      <p:sp>
        <p:nvSpPr>
          <p:cNvPr name="TextBox 12" id="12"/>
          <p:cNvSpPr txBox="true"/>
          <p:nvPr/>
        </p:nvSpPr>
        <p:spPr>
          <a:xfrm rot="5400000">
            <a:off x="11821904" y="6997451"/>
            <a:ext cx="3722381" cy="781050"/>
          </a:xfrm>
          <a:prstGeom prst="rect">
            <a:avLst/>
          </a:prstGeom>
        </p:spPr>
        <p:txBody>
          <a:bodyPr anchor="t" rtlCol="false" tIns="0" lIns="0" bIns="0" rIns="0">
            <a:spAutoFit/>
          </a:bodyPr>
          <a:lstStyle/>
          <a:p>
            <a:pPr algn="ctr">
              <a:lnSpc>
                <a:spcPts val="3119"/>
              </a:lnSpc>
            </a:pPr>
            <a:r>
              <a:rPr lang="en-US" b="true" sz="2599">
                <a:solidFill>
                  <a:srgbClr val="000000"/>
                </a:solidFill>
                <a:latin typeface="Lora Bold"/>
                <a:ea typeface="Lora Bold"/>
                <a:cs typeface="Lora Bold"/>
                <a:sym typeface="Lora Bold"/>
              </a:rPr>
              <a:t>Explanation of the application</a:t>
            </a:r>
          </a:p>
        </p:txBody>
      </p:sp>
      <p:sp>
        <p:nvSpPr>
          <p:cNvPr name="TextBox 13" id="13"/>
          <p:cNvSpPr txBox="true"/>
          <p:nvPr/>
        </p:nvSpPr>
        <p:spPr>
          <a:xfrm rot="0">
            <a:off x="1999805" y="3274733"/>
            <a:ext cx="6173090" cy="472487"/>
          </a:xfrm>
          <a:prstGeom prst="rect">
            <a:avLst/>
          </a:prstGeom>
        </p:spPr>
        <p:txBody>
          <a:bodyPr anchor="t" rtlCol="false" tIns="0" lIns="0" bIns="0" rIns="0">
            <a:spAutoFit/>
          </a:bodyPr>
          <a:lstStyle/>
          <a:p>
            <a:pPr algn="ctr">
              <a:lnSpc>
                <a:spcPts val="3882"/>
              </a:lnSpc>
              <a:spcBef>
                <a:spcPct val="0"/>
              </a:spcBef>
            </a:pPr>
            <a:r>
              <a:rPr lang="en-US" sz="2773">
                <a:solidFill>
                  <a:srgbClr val="FFFFFF"/>
                </a:solidFill>
                <a:latin typeface="Lora"/>
                <a:ea typeface="Lora"/>
                <a:cs typeface="Lora"/>
                <a:sym typeface="Lora"/>
              </a:rPr>
              <a:t>The second stage is "high prototype"</a:t>
            </a:r>
          </a:p>
        </p:txBody>
      </p:sp>
      <p:sp>
        <p:nvSpPr>
          <p:cNvPr name="TextBox 14" id="14"/>
          <p:cNvSpPr txBox="true"/>
          <p:nvPr/>
        </p:nvSpPr>
        <p:spPr>
          <a:xfrm rot="0">
            <a:off x="1340013" y="4751450"/>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3092896" y="7069099"/>
            <a:ext cx="1693027" cy="3235994"/>
            <a:chOff x="0" y="0"/>
            <a:chExt cx="445900" cy="852278"/>
          </a:xfrm>
        </p:grpSpPr>
        <p:sp>
          <p:nvSpPr>
            <p:cNvPr name="Freeform 3" id="3"/>
            <p:cNvSpPr/>
            <p:nvPr/>
          </p:nvSpPr>
          <p:spPr>
            <a:xfrm flipH="false" flipV="false" rot="0">
              <a:off x="0" y="0"/>
              <a:ext cx="445900" cy="852278"/>
            </a:xfrm>
            <a:custGeom>
              <a:avLst/>
              <a:gdLst/>
              <a:ahLst/>
              <a:cxnLst/>
              <a:rect r="r" b="b" t="t" l="l"/>
              <a:pathLst>
                <a:path h="852278" w="445900">
                  <a:moveTo>
                    <a:pt x="0" y="0"/>
                  </a:moveTo>
                  <a:lnTo>
                    <a:pt x="445900" y="0"/>
                  </a:lnTo>
                  <a:lnTo>
                    <a:pt x="445900" y="852278"/>
                  </a:lnTo>
                  <a:lnTo>
                    <a:pt x="0" y="852278"/>
                  </a:lnTo>
                  <a:close/>
                </a:path>
              </a:pathLst>
            </a:custGeom>
            <a:solidFill>
              <a:srgbClr val="684E3C">
                <a:alpha val="9804"/>
              </a:srgbClr>
            </a:solidFill>
          </p:spPr>
        </p:sp>
        <p:sp>
          <p:nvSpPr>
            <p:cNvPr name="TextBox 4" id="4"/>
            <p:cNvSpPr txBox="true"/>
            <p:nvPr/>
          </p:nvSpPr>
          <p:spPr>
            <a:xfrm>
              <a:off x="0" y="-28575"/>
              <a:ext cx="445900" cy="880853"/>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0" y="1823"/>
            <a:ext cx="7648575" cy="10287000"/>
            <a:chOff x="0" y="0"/>
            <a:chExt cx="10198100" cy="13716000"/>
          </a:xfrm>
        </p:grpSpPr>
        <p:pic>
          <p:nvPicPr>
            <p:cNvPr name="Picture 6" id="6"/>
            <p:cNvPicPr>
              <a:picLocks noChangeAspect="true"/>
            </p:cNvPicPr>
            <p:nvPr/>
          </p:nvPicPr>
          <p:blipFill>
            <a:blip r:embed="rId2"/>
            <a:srcRect l="432" t="0" r="432" b="0"/>
            <a:stretch>
              <a:fillRect/>
            </a:stretch>
          </p:blipFill>
          <p:spPr>
            <a:xfrm flipH="false" flipV="false">
              <a:off x="0" y="0"/>
              <a:ext cx="10198100" cy="13716000"/>
            </a:xfrm>
            <a:prstGeom prst="rect">
              <a:avLst/>
            </a:prstGeom>
          </p:spPr>
        </p:pic>
      </p:grpSp>
      <p:grpSp>
        <p:nvGrpSpPr>
          <p:cNvPr name="Group 7" id="7"/>
          <p:cNvGrpSpPr/>
          <p:nvPr/>
        </p:nvGrpSpPr>
        <p:grpSpPr>
          <a:xfrm rot="0">
            <a:off x="15563033" y="0"/>
            <a:ext cx="1028700" cy="1480417"/>
            <a:chOff x="0" y="0"/>
            <a:chExt cx="270933" cy="389904"/>
          </a:xfrm>
        </p:grpSpPr>
        <p:sp>
          <p:nvSpPr>
            <p:cNvPr name="Freeform 8" id="8"/>
            <p:cNvSpPr/>
            <p:nvPr/>
          </p:nvSpPr>
          <p:spPr>
            <a:xfrm flipH="false" flipV="false" rot="0">
              <a:off x="0" y="0"/>
              <a:ext cx="270933" cy="389904"/>
            </a:xfrm>
            <a:custGeom>
              <a:avLst/>
              <a:gdLst/>
              <a:ahLst/>
              <a:cxnLst/>
              <a:rect r="r" b="b" t="t" l="l"/>
              <a:pathLst>
                <a:path h="389904" w="270933">
                  <a:moveTo>
                    <a:pt x="0" y="0"/>
                  </a:moveTo>
                  <a:lnTo>
                    <a:pt x="270933" y="0"/>
                  </a:lnTo>
                  <a:lnTo>
                    <a:pt x="270933" y="389904"/>
                  </a:lnTo>
                  <a:lnTo>
                    <a:pt x="0" y="389904"/>
                  </a:lnTo>
                  <a:close/>
                </a:path>
              </a:pathLst>
            </a:custGeom>
            <a:solidFill>
              <a:srgbClr val="633B30">
                <a:alpha val="9804"/>
              </a:srgbClr>
            </a:solidFill>
          </p:spPr>
        </p:sp>
        <p:sp>
          <p:nvSpPr>
            <p:cNvPr name="TextBox 9" id="9"/>
            <p:cNvSpPr txBox="true"/>
            <p:nvPr/>
          </p:nvSpPr>
          <p:spPr>
            <a:xfrm>
              <a:off x="0" y="-28575"/>
              <a:ext cx="270933" cy="418479"/>
            </a:xfrm>
            <a:prstGeom prst="rect">
              <a:avLst/>
            </a:prstGeom>
          </p:spPr>
          <p:txBody>
            <a:bodyPr anchor="ctr" rtlCol="false" tIns="50800" lIns="50800" bIns="50800" rIns="50800"/>
            <a:lstStyle/>
            <a:p>
              <a:pPr algn="ctr">
                <a:lnSpc>
                  <a:spcPts val="2380"/>
                </a:lnSpc>
              </a:pPr>
            </a:p>
          </p:txBody>
        </p:sp>
      </p:grpSp>
      <p:grpSp>
        <p:nvGrpSpPr>
          <p:cNvPr name="Group 10" id="10"/>
          <p:cNvGrpSpPr/>
          <p:nvPr/>
        </p:nvGrpSpPr>
        <p:grpSpPr>
          <a:xfrm rot="0">
            <a:off x="15563033" y="7085369"/>
            <a:ext cx="1028700" cy="3203454"/>
            <a:chOff x="0" y="0"/>
            <a:chExt cx="270933" cy="843708"/>
          </a:xfrm>
        </p:grpSpPr>
        <p:sp>
          <p:nvSpPr>
            <p:cNvPr name="Freeform 11" id="11"/>
            <p:cNvSpPr/>
            <p:nvPr/>
          </p:nvSpPr>
          <p:spPr>
            <a:xfrm flipH="false" flipV="false" rot="0">
              <a:off x="0" y="0"/>
              <a:ext cx="270933" cy="843708"/>
            </a:xfrm>
            <a:custGeom>
              <a:avLst/>
              <a:gdLst/>
              <a:ahLst/>
              <a:cxnLst/>
              <a:rect r="r" b="b" t="t" l="l"/>
              <a:pathLst>
                <a:path h="843708" w="270933">
                  <a:moveTo>
                    <a:pt x="0" y="0"/>
                  </a:moveTo>
                  <a:lnTo>
                    <a:pt x="270933" y="0"/>
                  </a:lnTo>
                  <a:lnTo>
                    <a:pt x="270933" y="843708"/>
                  </a:lnTo>
                  <a:lnTo>
                    <a:pt x="0" y="843708"/>
                  </a:lnTo>
                  <a:close/>
                </a:path>
              </a:pathLst>
            </a:custGeom>
            <a:solidFill>
              <a:srgbClr val="684E3C">
                <a:alpha val="9804"/>
              </a:srgbClr>
            </a:solidFill>
          </p:spPr>
        </p:sp>
        <p:sp>
          <p:nvSpPr>
            <p:cNvPr name="TextBox 12" id="12"/>
            <p:cNvSpPr txBox="true"/>
            <p:nvPr/>
          </p:nvSpPr>
          <p:spPr>
            <a:xfrm>
              <a:off x="0" y="-28575"/>
              <a:ext cx="270933" cy="872283"/>
            </a:xfrm>
            <a:prstGeom prst="rect">
              <a:avLst/>
            </a:prstGeom>
          </p:spPr>
          <p:txBody>
            <a:bodyPr anchor="ctr" rtlCol="false" tIns="50800" lIns="50800" bIns="50800" rIns="50800"/>
            <a:lstStyle/>
            <a:p>
              <a:pPr algn="ctr">
                <a:lnSpc>
                  <a:spcPts val="2380"/>
                </a:lnSpc>
              </a:pPr>
            </a:p>
          </p:txBody>
        </p:sp>
      </p:grpSp>
      <p:grpSp>
        <p:nvGrpSpPr>
          <p:cNvPr name="Group 13" id="13"/>
          <p:cNvGrpSpPr/>
          <p:nvPr/>
        </p:nvGrpSpPr>
        <p:grpSpPr>
          <a:xfrm rot="0">
            <a:off x="6403223" y="0"/>
            <a:ext cx="1693027" cy="3235994"/>
            <a:chOff x="0" y="0"/>
            <a:chExt cx="445900" cy="852278"/>
          </a:xfrm>
        </p:grpSpPr>
        <p:sp>
          <p:nvSpPr>
            <p:cNvPr name="Freeform 14" id="14"/>
            <p:cNvSpPr/>
            <p:nvPr/>
          </p:nvSpPr>
          <p:spPr>
            <a:xfrm flipH="false" flipV="false" rot="0">
              <a:off x="0" y="0"/>
              <a:ext cx="445900" cy="852278"/>
            </a:xfrm>
            <a:custGeom>
              <a:avLst/>
              <a:gdLst/>
              <a:ahLst/>
              <a:cxnLst/>
              <a:rect r="r" b="b" t="t" l="l"/>
              <a:pathLst>
                <a:path h="852278" w="445900">
                  <a:moveTo>
                    <a:pt x="0" y="0"/>
                  </a:moveTo>
                  <a:lnTo>
                    <a:pt x="445900" y="0"/>
                  </a:lnTo>
                  <a:lnTo>
                    <a:pt x="445900" y="852278"/>
                  </a:lnTo>
                  <a:lnTo>
                    <a:pt x="0" y="852278"/>
                  </a:lnTo>
                  <a:close/>
                </a:path>
              </a:pathLst>
            </a:custGeom>
            <a:solidFill>
              <a:srgbClr val="684E3C">
                <a:alpha val="9804"/>
              </a:srgbClr>
            </a:solidFill>
          </p:spPr>
        </p:sp>
        <p:sp>
          <p:nvSpPr>
            <p:cNvPr name="TextBox 15" id="15"/>
            <p:cNvSpPr txBox="true"/>
            <p:nvPr/>
          </p:nvSpPr>
          <p:spPr>
            <a:xfrm>
              <a:off x="0" y="-28575"/>
              <a:ext cx="445900" cy="880853"/>
            </a:xfrm>
            <a:prstGeom prst="rect">
              <a:avLst/>
            </a:prstGeom>
          </p:spPr>
          <p:txBody>
            <a:bodyPr anchor="ctr" rtlCol="false" tIns="50800" lIns="50800" bIns="50800" rIns="50800"/>
            <a:lstStyle/>
            <a:p>
              <a:pPr algn="ctr">
                <a:lnSpc>
                  <a:spcPts val="2380"/>
                </a:lnSpc>
              </a:pPr>
            </a:p>
          </p:txBody>
        </p:sp>
      </p:grpSp>
      <p:sp>
        <p:nvSpPr>
          <p:cNvPr name="Freeform 16" id="16"/>
          <p:cNvSpPr/>
          <p:nvPr/>
        </p:nvSpPr>
        <p:spPr>
          <a:xfrm flipH="false" flipV="false" rot="0">
            <a:off x="9144000" y="3054010"/>
            <a:ext cx="494209" cy="494209"/>
          </a:xfrm>
          <a:custGeom>
            <a:avLst/>
            <a:gdLst/>
            <a:ahLst/>
            <a:cxnLst/>
            <a:rect r="r" b="b" t="t" l="l"/>
            <a:pathLst>
              <a:path h="494209" w="494209">
                <a:moveTo>
                  <a:pt x="0" y="0"/>
                </a:moveTo>
                <a:lnTo>
                  <a:pt x="494209" y="0"/>
                </a:lnTo>
                <a:lnTo>
                  <a:pt x="494209" y="494208"/>
                </a:lnTo>
                <a:lnTo>
                  <a:pt x="0" y="494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144000" y="3666401"/>
            <a:ext cx="494209" cy="494209"/>
          </a:xfrm>
          <a:custGeom>
            <a:avLst/>
            <a:gdLst/>
            <a:ahLst/>
            <a:cxnLst/>
            <a:rect r="r" b="b" t="t" l="l"/>
            <a:pathLst>
              <a:path h="494209" w="494209">
                <a:moveTo>
                  <a:pt x="0" y="0"/>
                </a:moveTo>
                <a:lnTo>
                  <a:pt x="494209" y="0"/>
                </a:lnTo>
                <a:lnTo>
                  <a:pt x="494209" y="494209"/>
                </a:lnTo>
                <a:lnTo>
                  <a:pt x="0" y="494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144000" y="4274910"/>
            <a:ext cx="482917" cy="482917"/>
          </a:xfrm>
          <a:custGeom>
            <a:avLst/>
            <a:gdLst/>
            <a:ahLst/>
            <a:cxnLst/>
            <a:rect r="r" b="b" t="t" l="l"/>
            <a:pathLst>
              <a:path h="482917" w="482917">
                <a:moveTo>
                  <a:pt x="0" y="0"/>
                </a:moveTo>
                <a:lnTo>
                  <a:pt x="482918" y="0"/>
                </a:lnTo>
                <a:lnTo>
                  <a:pt x="482918" y="482918"/>
                </a:lnTo>
                <a:lnTo>
                  <a:pt x="0" y="4829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9144000" y="7501726"/>
            <a:ext cx="471626" cy="471626"/>
          </a:xfrm>
          <a:custGeom>
            <a:avLst/>
            <a:gdLst/>
            <a:ahLst/>
            <a:cxnLst/>
            <a:rect r="r" b="b" t="t" l="l"/>
            <a:pathLst>
              <a:path h="471626" w="471626">
                <a:moveTo>
                  <a:pt x="0" y="0"/>
                </a:moveTo>
                <a:lnTo>
                  <a:pt x="471626" y="0"/>
                </a:lnTo>
                <a:lnTo>
                  <a:pt x="471626" y="471626"/>
                </a:lnTo>
                <a:lnTo>
                  <a:pt x="0" y="4716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9144000" y="8238052"/>
            <a:ext cx="449044" cy="449044"/>
          </a:xfrm>
          <a:custGeom>
            <a:avLst/>
            <a:gdLst/>
            <a:ahLst/>
            <a:cxnLst/>
            <a:rect r="r" b="b" t="t" l="l"/>
            <a:pathLst>
              <a:path h="449044" w="449044">
                <a:moveTo>
                  <a:pt x="0" y="0"/>
                </a:moveTo>
                <a:lnTo>
                  <a:pt x="449044" y="0"/>
                </a:lnTo>
                <a:lnTo>
                  <a:pt x="449044" y="449044"/>
                </a:lnTo>
                <a:lnTo>
                  <a:pt x="0" y="4490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9777974" y="2987335"/>
            <a:ext cx="4899234" cy="6337936"/>
          </a:xfrm>
          <a:prstGeom prst="rect">
            <a:avLst/>
          </a:prstGeom>
        </p:spPr>
        <p:txBody>
          <a:bodyPr anchor="t" rtlCol="false" tIns="0" lIns="0" bIns="0" rIns="0">
            <a:spAutoFit/>
          </a:bodyPr>
          <a:lstStyle/>
          <a:p>
            <a:pPr algn="l">
              <a:lnSpc>
                <a:spcPts val="5099"/>
              </a:lnSpc>
            </a:pPr>
            <a:r>
              <a:rPr lang="en-US" sz="3399" b="true">
                <a:solidFill>
                  <a:srgbClr val="000000"/>
                </a:solidFill>
                <a:latin typeface="Lora Bold"/>
                <a:ea typeface="Lora Bold"/>
                <a:cs typeface="Lora Bold"/>
                <a:sym typeface="Lora Bold"/>
              </a:rPr>
              <a:t>Introduction</a:t>
            </a:r>
          </a:p>
          <a:p>
            <a:pPr algn="l">
              <a:lnSpc>
                <a:spcPts val="5099"/>
              </a:lnSpc>
            </a:pPr>
            <a:r>
              <a:rPr lang="en-US" sz="3399" b="true">
                <a:solidFill>
                  <a:srgbClr val="000000"/>
                </a:solidFill>
                <a:latin typeface="Lora Bold"/>
                <a:ea typeface="Lora Bold"/>
                <a:cs typeface="Lora Bold"/>
                <a:sym typeface="Lora Bold"/>
              </a:rPr>
              <a:t>Problem finding</a:t>
            </a:r>
          </a:p>
          <a:p>
            <a:pPr algn="l">
              <a:lnSpc>
                <a:spcPts val="5099"/>
              </a:lnSpc>
            </a:pPr>
            <a:r>
              <a:rPr lang="en-US" sz="3399" b="true">
                <a:solidFill>
                  <a:srgbClr val="000000"/>
                </a:solidFill>
                <a:latin typeface="Lora Bold"/>
                <a:ea typeface="Lora Bold"/>
                <a:cs typeface="Lora Bold"/>
                <a:sym typeface="Lora Bold"/>
              </a:rPr>
              <a:t>Design processes</a:t>
            </a:r>
          </a:p>
          <a:p>
            <a:pPr algn="l" marL="734053" indent="-367026" lvl="1">
              <a:lnSpc>
                <a:spcPts val="5099"/>
              </a:lnSpc>
              <a:buFont typeface="Arial"/>
              <a:buChar char="•"/>
            </a:pPr>
            <a:r>
              <a:rPr lang="en-US" b="true" sz="3399">
                <a:solidFill>
                  <a:srgbClr val="000000"/>
                </a:solidFill>
                <a:latin typeface="Lora Bold"/>
                <a:ea typeface="Lora Bold"/>
                <a:cs typeface="Lora Bold"/>
                <a:sym typeface="Lora Bold"/>
              </a:rPr>
              <a:t>Research</a:t>
            </a:r>
          </a:p>
          <a:p>
            <a:pPr algn="l" marL="734053" indent="-367026" lvl="1">
              <a:lnSpc>
                <a:spcPts val="5099"/>
              </a:lnSpc>
              <a:buFont typeface="Arial"/>
              <a:buChar char="•"/>
            </a:pPr>
            <a:r>
              <a:rPr lang="en-US" b="true" sz="3399">
                <a:solidFill>
                  <a:srgbClr val="000000"/>
                </a:solidFill>
                <a:latin typeface="Lora Bold"/>
                <a:ea typeface="Lora Bold"/>
                <a:cs typeface="Lora Bold"/>
                <a:sym typeface="Lora Bold"/>
              </a:rPr>
              <a:t>Requirement</a:t>
            </a:r>
          </a:p>
          <a:p>
            <a:pPr algn="l" marL="734053" indent="-367026" lvl="1">
              <a:lnSpc>
                <a:spcPts val="5099"/>
              </a:lnSpc>
              <a:buFont typeface="Arial"/>
              <a:buChar char="•"/>
            </a:pPr>
            <a:r>
              <a:rPr lang="en-US" b="true" sz="3399">
                <a:solidFill>
                  <a:srgbClr val="000000"/>
                </a:solidFill>
                <a:latin typeface="Lora Bold"/>
                <a:ea typeface="Lora Bold"/>
                <a:cs typeface="Lora Bold"/>
                <a:sym typeface="Lora Bold"/>
              </a:rPr>
              <a:t>Design</a:t>
            </a:r>
          </a:p>
          <a:p>
            <a:pPr algn="l" marL="734053" indent="-367026" lvl="1">
              <a:lnSpc>
                <a:spcPts val="5099"/>
              </a:lnSpc>
              <a:buFont typeface="Arial"/>
              <a:buChar char="•"/>
            </a:pPr>
            <a:r>
              <a:rPr lang="en-US" b="true" sz="3399">
                <a:solidFill>
                  <a:srgbClr val="000000"/>
                </a:solidFill>
                <a:latin typeface="Lora Bold"/>
                <a:ea typeface="Lora Bold"/>
                <a:cs typeface="Lora Bold"/>
                <a:sym typeface="Lora Bold"/>
              </a:rPr>
              <a:t>Evaluation</a:t>
            </a:r>
          </a:p>
          <a:p>
            <a:pPr algn="l">
              <a:lnSpc>
                <a:spcPts val="5099"/>
              </a:lnSpc>
            </a:pPr>
            <a:r>
              <a:rPr lang="en-US" sz="3399" b="true">
                <a:solidFill>
                  <a:srgbClr val="000000"/>
                </a:solidFill>
                <a:latin typeface="Lora Bold"/>
                <a:ea typeface="Lora Bold"/>
                <a:cs typeface="Lora Bold"/>
                <a:sym typeface="Lora Bold"/>
              </a:rPr>
              <a:t>Conclusion</a:t>
            </a:r>
          </a:p>
          <a:p>
            <a:pPr algn="l">
              <a:lnSpc>
                <a:spcPts val="5099"/>
              </a:lnSpc>
            </a:pPr>
            <a:r>
              <a:rPr lang="en-US" sz="3399" b="true">
                <a:solidFill>
                  <a:srgbClr val="000000"/>
                </a:solidFill>
                <a:latin typeface="Lora Bold"/>
                <a:ea typeface="Lora Bold"/>
                <a:cs typeface="Lora Bold"/>
                <a:sym typeface="Lora Bold"/>
              </a:rPr>
              <a:t>Questions slide</a:t>
            </a:r>
          </a:p>
          <a:p>
            <a:pPr algn="l">
              <a:lnSpc>
                <a:spcPts val="5099"/>
              </a:lnSpc>
            </a:pPr>
            <a:r>
              <a:rPr lang="en-US" sz="3399" b="true">
                <a:solidFill>
                  <a:srgbClr val="000000"/>
                </a:solidFill>
                <a:latin typeface="Lora Bold"/>
                <a:ea typeface="Lora Bold"/>
                <a:cs typeface="Lora Bold"/>
                <a:sym typeface="Lora Bold"/>
              </a:rPr>
              <a:t>END </a:t>
            </a:r>
          </a:p>
        </p:txBody>
      </p:sp>
      <p:sp>
        <p:nvSpPr>
          <p:cNvPr name="TextBox 22" id="22"/>
          <p:cNvSpPr txBox="true"/>
          <p:nvPr/>
        </p:nvSpPr>
        <p:spPr>
          <a:xfrm rot="0">
            <a:off x="8096250" y="1547092"/>
            <a:ext cx="5406354" cy="1024890"/>
          </a:xfrm>
          <a:prstGeom prst="rect">
            <a:avLst/>
          </a:prstGeom>
        </p:spPr>
        <p:txBody>
          <a:bodyPr anchor="t" rtlCol="false" tIns="0" lIns="0" bIns="0" rIns="0">
            <a:spAutoFit/>
          </a:bodyPr>
          <a:lstStyle/>
          <a:p>
            <a:pPr algn="just">
              <a:lnSpc>
                <a:spcPts val="7920"/>
              </a:lnSpc>
            </a:pPr>
            <a:r>
              <a:rPr lang="en-US" b="true" sz="7200">
                <a:solidFill>
                  <a:srgbClr val="772A1C"/>
                </a:solidFill>
                <a:latin typeface="Lora Bold"/>
                <a:ea typeface="Lora Bold"/>
                <a:cs typeface="Lora Bold"/>
                <a:sym typeface="Lora Bold"/>
              </a:rPr>
              <a:t>Outline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7803987" cy="6755972"/>
            <a:chOff x="0" y="0"/>
            <a:chExt cx="2055371" cy="1779351"/>
          </a:xfrm>
        </p:grpSpPr>
        <p:sp>
          <p:nvSpPr>
            <p:cNvPr name="Freeform 3" id="3"/>
            <p:cNvSpPr/>
            <p:nvPr/>
          </p:nvSpPr>
          <p:spPr>
            <a:xfrm flipH="false" flipV="false" rot="0">
              <a:off x="0" y="0"/>
              <a:ext cx="2055371" cy="1779351"/>
            </a:xfrm>
            <a:custGeom>
              <a:avLst/>
              <a:gdLst/>
              <a:ahLst/>
              <a:cxnLst/>
              <a:rect r="r" b="b" t="t" l="l"/>
              <a:pathLst>
                <a:path h="1779351" w="2055371">
                  <a:moveTo>
                    <a:pt x="0" y="0"/>
                  </a:moveTo>
                  <a:lnTo>
                    <a:pt x="2055371" y="0"/>
                  </a:lnTo>
                  <a:lnTo>
                    <a:pt x="2055371"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055371" cy="1807926"/>
            </a:xfrm>
            <a:prstGeom prst="rect">
              <a:avLst/>
            </a:prstGeom>
          </p:spPr>
          <p:txBody>
            <a:bodyPr anchor="ctr" rtlCol="false" tIns="50800" lIns="50800" bIns="50800" rIns="50800"/>
            <a:lstStyle/>
            <a:p>
              <a:pPr algn="ctr">
                <a:lnSpc>
                  <a:spcPts val="2380"/>
                </a:lnSpc>
              </a:pPr>
            </a:p>
          </p:txBody>
        </p:sp>
      </p:grpSp>
      <p:sp>
        <p:nvSpPr>
          <p:cNvPr name="AutoShape 5" id="5"/>
          <p:cNvSpPr/>
          <p:nvPr/>
        </p:nvSpPr>
        <p:spPr>
          <a:xfrm>
            <a:off x="17948652" y="-1219200"/>
            <a:ext cx="0" cy="2442339"/>
          </a:xfrm>
          <a:prstGeom prst="line">
            <a:avLst/>
          </a:prstGeom>
          <a:ln cap="flat" w="19050">
            <a:solidFill>
              <a:srgbClr val="FE9717"/>
            </a:solidFill>
            <a:prstDash val="solid"/>
            <a:headEnd type="none" len="sm" w="sm"/>
            <a:tailEnd type="none" len="sm" w="sm"/>
          </a:ln>
        </p:spPr>
      </p:sp>
      <p:sp>
        <p:nvSpPr>
          <p:cNvPr name="Freeform 6" id="6"/>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Freeform 7" id="7"/>
          <p:cNvSpPr/>
          <p:nvPr/>
        </p:nvSpPr>
        <p:spPr>
          <a:xfrm flipH="false" flipV="false" rot="0">
            <a:off x="13593065" y="4994354"/>
            <a:ext cx="2381067" cy="4914117"/>
          </a:xfrm>
          <a:custGeom>
            <a:avLst/>
            <a:gdLst/>
            <a:ahLst/>
            <a:cxnLst/>
            <a:rect r="r" b="b" t="t" l="l"/>
            <a:pathLst>
              <a:path h="4914117" w="2381067">
                <a:moveTo>
                  <a:pt x="0" y="0"/>
                </a:moveTo>
                <a:lnTo>
                  <a:pt x="2381067" y="0"/>
                </a:lnTo>
                <a:lnTo>
                  <a:pt x="2381067" y="4914117"/>
                </a:lnTo>
                <a:lnTo>
                  <a:pt x="0" y="4914117"/>
                </a:lnTo>
                <a:lnTo>
                  <a:pt x="0" y="0"/>
                </a:lnTo>
                <a:close/>
              </a:path>
            </a:pathLst>
          </a:custGeom>
          <a:blipFill>
            <a:blip r:embed="rId3"/>
            <a:stretch>
              <a:fillRect l="0" t="0" r="0" b="0"/>
            </a:stretch>
          </a:blipFill>
        </p:spPr>
      </p:sp>
      <p:sp>
        <p:nvSpPr>
          <p:cNvPr name="Freeform 8" id="8"/>
          <p:cNvSpPr/>
          <p:nvPr/>
        </p:nvSpPr>
        <p:spPr>
          <a:xfrm flipH="false" flipV="false" rot="0">
            <a:off x="10005388" y="5017441"/>
            <a:ext cx="2416101" cy="4867944"/>
          </a:xfrm>
          <a:custGeom>
            <a:avLst/>
            <a:gdLst/>
            <a:ahLst/>
            <a:cxnLst/>
            <a:rect r="r" b="b" t="t" l="l"/>
            <a:pathLst>
              <a:path h="4867944" w="2416101">
                <a:moveTo>
                  <a:pt x="0" y="0"/>
                </a:moveTo>
                <a:lnTo>
                  <a:pt x="2416102" y="0"/>
                </a:lnTo>
                <a:lnTo>
                  <a:pt x="2416102" y="4867944"/>
                </a:lnTo>
                <a:lnTo>
                  <a:pt x="0" y="4867944"/>
                </a:lnTo>
                <a:lnTo>
                  <a:pt x="0" y="0"/>
                </a:lnTo>
                <a:close/>
              </a:path>
            </a:pathLst>
          </a:custGeom>
          <a:blipFill>
            <a:blip r:embed="rId4"/>
            <a:stretch>
              <a:fillRect l="0" t="0" r="0" b="0"/>
            </a:stretch>
          </a:blipFill>
        </p:spPr>
      </p:sp>
      <p:sp>
        <p:nvSpPr>
          <p:cNvPr name="Freeform 9" id="9"/>
          <p:cNvSpPr/>
          <p:nvPr/>
        </p:nvSpPr>
        <p:spPr>
          <a:xfrm flipH="false" flipV="false" rot="0">
            <a:off x="14598394" y="20147"/>
            <a:ext cx="2377173" cy="4884800"/>
          </a:xfrm>
          <a:custGeom>
            <a:avLst/>
            <a:gdLst/>
            <a:ahLst/>
            <a:cxnLst/>
            <a:rect r="r" b="b" t="t" l="l"/>
            <a:pathLst>
              <a:path h="4884800" w="2377173">
                <a:moveTo>
                  <a:pt x="0" y="0"/>
                </a:moveTo>
                <a:lnTo>
                  <a:pt x="2377172" y="0"/>
                </a:lnTo>
                <a:lnTo>
                  <a:pt x="2377172" y="4884800"/>
                </a:lnTo>
                <a:lnTo>
                  <a:pt x="0" y="4884800"/>
                </a:lnTo>
                <a:lnTo>
                  <a:pt x="0" y="0"/>
                </a:lnTo>
                <a:close/>
              </a:path>
            </a:pathLst>
          </a:custGeom>
          <a:blipFill>
            <a:blip r:embed="rId5"/>
            <a:stretch>
              <a:fillRect l="0" t="0" r="0" b="0"/>
            </a:stretch>
          </a:blipFill>
        </p:spPr>
      </p:sp>
      <p:sp>
        <p:nvSpPr>
          <p:cNvPr name="Freeform 10" id="10"/>
          <p:cNvSpPr/>
          <p:nvPr/>
        </p:nvSpPr>
        <p:spPr>
          <a:xfrm flipH="false" flipV="false" rot="0">
            <a:off x="11890989" y="94927"/>
            <a:ext cx="2344765" cy="4847765"/>
          </a:xfrm>
          <a:custGeom>
            <a:avLst/>
            <a:gdLst/>
            <a:ahLst/>
            <a:cxnLst/>
            <a:rect r="r" b="b" t="t" l="l"/>
            <a:pathLst>
              <a:path h="4847765" w="2344765">
                <a:moveTo>
                  <a:pt x="0" y="0"/>
                </a:moveTo>
                <a:lnTo>
                  <a:pt x="2344765" y="0"/>
                </a:lnTo>
                <a:lnTo>
                  <a:pt x="2344765" y="4847765"/>
                </a:lnTo>
                <a:lnTo>
                  <a:pt x="0" y="4847765"/>
                </a:lnTo>
                <a:lnTo>
                  <a:pt x="0" y="0"/>
                </a:lnTo>
                <a:close/>
              </a:path>
            </a:pathLst>
          </a:custGeom>
          <a:blipFill>
            <a:blip r:embed="rId6"/>
            <a:stretch>
              <a:fillRect l="0" t="0" r="0" b="0"/>
            </a:stretch>
          </a:blipFill>
        </p:spPr>
      </p:sp>
      <p:sp>
        <p:nvSpPr>
          <p:cNvPr name="Freeform 11" id="11"/>
          <p:cNvSpPr/>
          <p:nvPr/>
        </p:nvSpPr>
        <p:spPr>
          <a:xfrm flipH="false" flipV="false" rot="0">
            <a:off x="9125205" y="79356"/>
            <a:ext cx="2403144" cy="4863336"/>
          </a:xfrm>
          <a:custGeom>
            <a:avLst/>
            <a:gdLst/>
            <a:ahLst/>
            <a:cxnLst/>
            <a:rect r="r" b="b" t="t" l="l"/>
            <a:pathLst>
              <a:path h="4863336" w="2403144">
                <a:moveTo>
                  <a:pt x="0" y="0"/>
                </a:moveTo>
                <a:lnTo>
                  <a:pt x="2403144" y="0"/>
                </a:lnTo>
                <a:lnTo>
                  <a:pt x="2403144" y="4863336"/>
                </a:lnTo>
                <a:lnTo>
                  <a:pt x="0" y="4863336"/>
                </a:lnTo>
                <a:lnTo>
                  <a:pt x="0" y="0"/>
                </a:lnTo>
                <a:close/>
              </a:path>
            </a:pathLst>
          </a:custGeom>
          <a:blipFill>
            <a:blip r:embed="rId7"/>
            <a:stretch>
              <a:fillRect l="0" t="0" r="0" b="0"/>
            </a:stretch>
          </a:blipFill>
        </p:spPr>
      </p:sp>
      <p:sp>
        <p:nvSpPr>
          <p:cNvPr name="TextBox 12" id="12"/>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3" id="13"/>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4" id="14"/>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TextBox 15" id="15"/>
          <p:cNvSpPr txBox="true"/>
          <p:nvPr/>
        </p:nvSpPr>
        <p:spPr>
          <a:xfrm rot="5400000">
            <a:off x="16917123" y="2071461"/>
            <a:ext cx="2082059" cy="485775"/>
          </a:xfrm>
          <a:prstGeom prst="rect">
            <a:avLst/>
          </a:prstGeom>
        </p:spPr>
        <p:txBody>
          <a:bodyPr anchor="t" rtlCol="false" tIns="0" lIns="0" bIns="0" rIns="0">
            <a:spAutoFit/>
          </a:bodyPr>
          <a:lstStyle/>
          <a:p>
            <a:pPr algn="ctr" marL="0" indent="0" lvl="1">
              <a:lnSpc>
                <a:spcPts val="3839"/>
              </a:lnSpc>
              <a:spcBef>
                <a:spcPct val="0"/>
              </a:spcBef>
            </a:pPr>
            <a:r>
              <a:rPr lang="en-US" b="true" sz="3199" strike="noStrike" u="none">
                <a:solidFill>
                  <a:srgbClr val="000000"/>
                </a:solidFill>
                <a:latin typeface="Lora Bold"/>
                <a:ea typeface="Lora Bold"/>
                <a:cs typeface="Lora Bold"/>
                <a:sym typeface="Lora Bold"/>
              </a:rPr>
              <a:t>The menu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8115300" cy="6755972"/>
            <a:chOff x="0" y="0"/>
            <a:chExt cx="2137363" cy="1779351"/>
          </a:xfrm>
        </p:grpSpPr>
        <p:sp>
          <p:nvSpPr>
            <p:cNvPr name="Freeform 3" id="3"/>
            <p:cNvSpPr/>
            <p:nvPr/>
          </p:nvSpPr>
          <p:spPr>
            <a:xfrm flipH="false" flipV="false" rot="0">
              <a:off x="0" y="0"/>
              <a:ext cx="2137363" cy="1779351"/>
            </a:xfrm>
            <a:custGeom>
              <a:avLst/>
              <a:gdLst/>
              <a:ahLst/>
              <a:cxnLst/>
              <a:rect r="r" b="b" t="t" l="l"/>
              <a:pathLst>
                <a:path h="1779351" w="2137363">
                  <a:moveTo>
                    <a:pt x="0" y="0"/>
                  </a:moveTo>
                  <a:lnTo>
                    <a:pt x="2137363" y="0"/>
                  </a:lnTo>
                  <a:lnTo>
                    <a:pt x="2137363"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137363" cy="1807926"/>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AutoShape 6" id="6"/>
          <p:cNvSpPr/>
          <p:nvPr/>
        </p:nvSpPr>
        <p:spPr>
          <a:xfrm>
            <a:off x="17268825" y="-1219200"/>
            <a:ext cx="0" cy="2442339"/>
          </a:xfrm>
          <a:prstGeom prst="line">
            <a:avLst/>
          </a:prstGeom>
          <a:ln cap="flat" w="19050">
            <a:solidFill>
              <a:srgbClr val="FE9717"/>
            </a:solidFill>
            <a:prstDash val="solid"/>
            <a:headEnd type="none" len="sm" w="sm"/>
            <a:tailEnd type="none" len="sm" w="sm"/>
          </a:ln>
        </p:spPr>
      </p:sp>
      <p:sp>
        <p:nvSpPr>
          <p:cNvPr name="Freeform 7" id="7"/>
          <p:cNvSpPr/>
          <p:nvPr/>
        </p:nvSpPr>
        <p:spPr>
          <a:xfrm flipH="false" flipV="false" rot="0">
            <a:off x="9920375" y="2869145"/>
            <a:ext cx="3421341" cy="7012409"/>
          </a:xfrm>
          <a:custGeom>
            <a:avLst/>
            <a:gdLst/>
            <a:ahLst/>
            <a:cxnLst/>
            <a:rect r="r" b="b" t="t" l="l"/>
            <a:pathLst>
              <a:path h="7012409" w="3421341">
                <a:moveTo>
                  <a:pt x="0" y="0"/>
                </a:moveTo>
                <a:lnTo>
                  <a:pt x="3421341" y="0"/>
                </a:lnTo>
                <a:lnTo>
                  <a:pt x="3421341" y="7012409"/>
                </a:lnTo>
                <a:lnTo>
                  <a:pt x="0" y="7012409"/>
                </a:lnTo>
                <a:lnTo>
                  <a:pt x="0" y="0"/>
                </a:lnTo>
                <a:close/>
              </a:path>
            </a:pathLst>
          </a:custGeom>
          <a:blipFill>
            <a:blip r:embed="rId3"/>
            <a:stretch>
              <a:fillRect l="0" t="0" r="0" b="0"/>
            </a:stretch>
          </a:blipFill>
        </p:spPr>
      </p:sp>
      <p:sp>
        <p:nvSpPr>
          <p:cNvPr name="Freeform 8" id="8"/>
          <p:cNvSpPr/>
          <p:nvPr/>
        </p:nvSpPr>
        <p:spPr>
          <a:xfrm flipH="false" flipV="false" rot="0">
            <a:off x="13636991" y="51081"/>
            <a:ext cx="3107727" cy="6328462"/>
          </a:xfrm>
          <a:custGeom>
            <a:avLst/>
            <a:gdLst/>
            <a:ahLst/>
            <a:cxnLst/>
            <a:rect r="r" b="b" t="t" l="l"/>
            <a:pathLst>
              <a:path h="6328462" w="3107727">
                <a:moveTo>
                  <a:pt x="0" y="0"/>
                </a:moveTo>
                <a:lnTo>
                  <a:pt x="3107726" y="0"/>
                </a:lnTo>
                <a:lnTo>
                  <a:pt x="3107726" y="6328462"/>
                </a:lnTo>
                <a:lnTo>
                  <a:pt x="0" y="6328462"/>
                </a:lnTo>
                <a:lnTo>
                  <a:pt x="0" y="0"/>
                </a:lnTo>
                <a:close/>
              </a:path>
            </a:pathLst>
          </a:custGeom>
          <a:blipFill>
            <a:blip r:embed="rId4"/>
            <a:stretch>
              <a:fillRect l="0" t="0" r="0" b="0"/>
            </a:stretch>
          </a:blipFill>
        </p:spPr>
      </p:sp>
      <p:sp>
        <p:nvSpPr>
          <p:cNvPr name="TextBox 9" id="9"/>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0" id="10"/>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1" id="11"/>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TextBox 12" id="12"/>
          <p:cNvSpPr txBox="true"/>
          <p:nvPr/>
        </p:nvSpPr>
        <p:spPr>
          <a:xfrm rot="5400000">
            <a:off x="15074940" y="3281528"/>
            <a:ext cx="4413353" cy="485775"/>
          </a:xfrm>
          <a:prstGeom prst="rect">
            <a:avLst/>
          </a:prstGeom>
        </p:spPr>
        <p:txBody>
          <a:bodyPr anchor="t" rtlCol="false" tIns="0" lIns="0" bIns="0" rIns="0">
            <a:spAutoFit/>
          </a:bodyPr>
          <a:lstStyle/>
          <a:p>
            <a:pPr algn="ctr" marL="0" indent="0" lvl="1">
              <a:lnSpc>
                <a:spcPts val="3839"/>
              </a:lnSpc>
              <a:spcBef>
                <a:spcPct val="0"/>
              </a:spcBef>
            </a:pPr>
            <a:r>
              <a:rPr lang="en-US" b="true" sz="3199" strike="noStrike" u="none">
                <a:solidFill>
                  <a:srgbClr val="000000"/>
                </a:solidFill>
                <a:latin typeface="Lora Bold"/>
                <a:ea typeface="Lora Bold"/>
                <a:cs typeface="Lora Bold"/>
                <a:sym typeface="Lora Bold"/>
              </a:rPr>
              <a:t>Product unavailability: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7803987" cy="6755972"/>
            <a:chOff x="0" y="0"/>
            <a:chExt cx="2055371" cy="1779351"/>
          </a:xfrm>
        </p:grpSpPr>
        <p:sp>
          <p:nvSpPr>
            <p:cNvPr name="Freeform 3" id="3"/>
            <p:cNvSpPr/>
            <p:nvPr/>
          </p:nvSpPr>
          <p:spPr>
            <a:xfrm flipH="false" flipV="false" rot="0">
              <a:off x="0" y="0"/>
              <a:ext cx="2055371" cy="1779351"/>
            </a:xfrm>
            <a:custGeom>
              <a:avLst/>
              <a:gdLst/>
              <a:ahLst/>
              <a:cxnLst/>
              <a:rect r="r" b="b" t="t" l="l"/>
              <a:pathLst>
                <a:path h="1779351" w="2055371">
                  <a:moveTo>
                    <a:pt x="0" y="0"/>
                  </a:moveTo>
                  <a:lnTo>
                    <a:pt x="2055371" y="0"/>
                  </a:lnTo>
                  <a:lnTo>
                    <a:pt x="2055371"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055371" cy="1807926"/>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AutoShape 6" id="6"/>
          <p:cNvSpPr/>
          <p:nvPr/>
        </p:nvSpPr>
        <p:spPr>
          <a:xfrm>
            <a:off x="17268825" y="-1219200"/>
            <a:ext cx="0" cy="2442339"/>
          </a:xfrm>
          <a:prstGeom prst="line">
            <a:avLst/>
          </a:prstGeom>
          <a:ln cap="flat" w="19050">
            <a:solidFill>
              <a:srgbClr val="FE9717"/>
            </a:solidFill>
            <a:prstDash val="solid"/>
            <a:headEnd type="none" len="sm" w="sm"/>
            <a:tailEnd type="none" len="sm" w="sm"/>
          </a:ln>
        </p:spPr>
      </p:sp>
      <p:sp>
        <p:nvSpPr>
          <p:cNvPr name="Freeform 7" id="7"/>
          <p:cNvSpPr/>
          <p:nvPr/>
        </p:nvSpPr>
        <p:spPr>
          <a:xfrm flipH="false" flipV="false" rot="0">
            <a:off x="9632618" y="3116831"/>
            <a:ext cx="3433150" cy="6923248"/>
          </a:xfrm>
          <a:custGeom>
            <a:avLst/>
            <a:gdLst/>
            <a:ahLst/>
            <a:cxnLst/>
            <a:rect r="r" b="b" t="t" l="l"/>
            <a:pathLst>
              <a:path h="6923248" w="3433150">
                <a:moveTo>
                  <a:pt x="0" y="0"/>
                </a:moveTo>
                <a:lnTo>
                  <a:pt x="3433149" y="0"/>
                </a:lnTo>
                <a:lnTo>
                  <a:pt x="3433149" y="6923248"/>
                </a:lnTo>
                <a:lnTo>
                  <a:pt x="0" y="6923248"/>
                </a:lnTo>
                <a:lnTo>
                  <a:pt x="0" y="0"/>
                </a:lnTo>
                <a:close/>
              </a:path>
            </a:pathLst>
          </a:custGeom>
          <a:blipFill>
            <a:blip r:embed="rId3"/>
            <a:stretch>
              <a:fillRect l="0" t="0" r="0" b="0"/>
            </a:stretch>
          </a:blipFill>
        </p:spPr>
      </p:sp>
      <p:sp>
        <p:nvSpPr>
          <p:cNvPr name="Freeform 8" id="8"/>
          <p:cNvSpPr/>
          <p:nvPr/>
        </p:nvSpPr>
        <p:spPr>
          <a:xfrm flipH="false" flipV="false" rot="0">
            <a:off x="13233725" y="280380"/>
            <a:ext cx="3260361" cy="6629921"/>
          </a:xfrm>
          <a:custGeom>
            <a:avLst/>
            <a:gdLst/>
            <a:ahLst/>
            <a:cxnLst/>
            <a:rect r="r" b="b" t="t" l="l"/>
            <a:pathLst>
              <a:path h="6629921" w="3260361">
                <a:moveTo>
                  <a:pt x="0" y="0"/>
                </a:moveTo>
                <a:lnTo>
                  <a:pt x="3260361" y="0"/>
                </a:lnTo>
                <a:lnTo>
                  <a:pt x="3260361" y="6629921"/>
                </a:lnTo>
                <a:lnTo>
                  <a:pt x="0" y="6629921"/>
                </a:lnTo>
                <a:lnTo>
                  <a:pt x="0" y="0"/>
                </a:lnTo>
                <a:close/>
              </a:path>
            </a:pathLst>
          </a:custGeom>
          <a:blipFill>
            <a:blip r:embed="rId4"/>
            <a:stretch>
              <a:fillRect l="0" t="0" r="0" b="0"/>
            </a:stretch>
          </a:blipFill>
        </p:spPr>
      </p:sp>
      <p:sp>
        <p:nvSpPr>
          <p:cNvPr name="TextBox 9" id="9"/>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0" id="10"/>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1" id="11"/>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TextBox 12" id="12"/>
          <p:cNvSpPr txBox="true"/>
          <p:nvPr/>
        </p:nvSpPr>
        <p:spPr>
          <a:xfrm rot="5400000">
            <a:off x="15781633" y="2648539"/>
            <a:ext cx="2950205" cy="485775"/>
          </a:xfrm>
          <a:prstGeom prst="rect">
            <a:avLst/>
          </a:prstGeom>
        </p:spPr>
        <p:txBody>
          <a:bodyPr anchor="t" rtlCol="false" tIns="0" lIns="0" bIns="0" rIns="0">
            <a:spAutoFit/>
          </a:bodyPr>
          <a:lstStyle/>
          <a:p>
            <a:pPr algn="ctr" marL="0" indent="0" lvl="1">
              <a:lnSpc>
                <a:spcPts val="3839"/>
              </a:lnSpc>
              <a:spcBef>
                <a:spcPct val="0"/>
              </a:spcBef>
            </a:pPr>
            <a:r>
              <a:rPr lang="en-US" b="true" sz="3199" strike="noStrike" u="none">
                <a:solidFill>
                  <a:srgbClr val="000000"/>
                </a:solidFill>
                <a:latin typeface="Lora Bold"/>
                <a:ea typeface="Lora Bold"/>
                <a:cs typeface="Lora Bold"/>
                <a:sym typeface="Lora Bold"/>
              </a:rPr>
              <a:t>Serial Number: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7803987" cy="6755972"/>
            <a:chOff x="0" y="0"/>
            <a:chExt cx="2055371" cy="1779351"/>
          </a:xfrm>
        </p:grpSpPr>
        <p:sp>
          <p:nvSpPr>
            <p:cNvPr name="Freeform 3" id="3"/>
            <p:cNvSpPr/>
            <p:nvPr/>
          </p:nvSpPr>
          <p:spPr>
            <a:xfrm flipH="false" flipV="false" rot="0">
              <a:off x="0" y="0"/>
              <a:ext cx="2055371" cy="1779351"/>
            </a:xfrm>
            <a:custGeom>
              <a:avLst/>
              <a:gdLst/>
              <a:ahLst/>
              <a:cxnLst/>
              <a:rect r="r" b="b" t="t" l="l"/>
              <a:pathLst>
                <a:path h="1779351" w="2055371">
                  <a:moveTo>
                    <a:pt x="0" y="0"/>
                  </a:moveTo>
                  <a:lnTo>
                    <a:pt x="2055371" y="0"/>
                  </a:lnTo>
                  <a:lnTo>
                    <a:pt x="2055371"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055371" cy="1807926"/>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Freeform 6" id="6"/>
          <p:cNvSpPr/>
          <p:nvPr/>
        </p:nvSpPr>
        <p:spPr>
          <a:xfrm flipH="false" flipV="false" rot="0">
            <a:off x="9144000" y="1649262"/>
            <a:ext cx="2676629" cy="5543878"/>
          </a:xfrm>
          <a:custGeom>
            <a:avLst/>
            <a:gdLst/>
            <a:ahLst/>
            <a:cxnLst/>
            <a:rect r="r" b="b" t="t" l="l"/>
            <a:pathLst>
              <a:path h="5543878" w="2676629">
                <a:moveTo>
                  <a:pt x="0" y="0"/>
                </a:moveTo>
                <a:lnTo>
                  <a:pt x="2676629" y="0"/>
                </a:lnTo>
                <a:lnTo>
                  <a:pt x="2676629" y="5543878"/>
                </a:lnTo>
                <a:lnTo>
                  <a:pt x="0" y="5543878"/>
                </a:lnTo>
                <a:lnTo>
                  <a:pt x="0" y="0"/>
                </a:lnTo>
                <a:close/>
              </a:path>
            </a:pathLst>
          </a:custGeom>
          <a:blipFill>
            <a:blip r:embed="rId3"/>
            <a:stretch>
              <a:fillRect l="0" t="0" r="0" b="0"/>
            </a:stretch>
          </a:blipFill>
        </p:spPr>
      </p:sp>
      <p:sp>
        <p:nvSpPr>
          <p:cNvPr name="Freeform 7" id="7"/>
          <p:cNvSpPr/>
          <p:nvPr/>
        </p:nvSpPr>
        <p:spPr>
          <a:xfrm flipH="false" flipV="false" rot="0">
            <a:off x="11923911" y="1649262"/>
            <a:ext cx="2717022" cy="5537323"/>
          </a:xfrm>
          <a:custGeom>
            <a:avLst/>
            <a:gdLst/>
            <a:ahLst/>
            <a:cxnLst/>
            <a:rect r="r" b="b" t="t" l="l"/>
            <a:pathLst>
              <a:path h="5537323" w="2717022">
                <a:moveTo>
                  <a:pt x="0" y="0"/>
                </a:moveTo>
                <a:lnTo>
                  <a:pt x="2717023" y="0"/>
                </a:lnTo>
                <a:lnTo>
                  <a:pt x="2717023" y="5537323"/>
                </a:lnTo>
                <a:lnTo>
                  <a:pt x="0" y="5537323"/>
                </a:lnTo>
                <a:lnTo>
                  <a:pt x="0" y="0"/>
                </a:lnTo>
                <a:close/>
              </a:path>
            </a:pathLst>
          </a:custGeom>
          <a:blipFill>
            <a:blip r:embed="rId4"/>
            <a:stretch>
              <a:fillRect l="0" t="0" r="0" b="0"/>
            </a:stretch>
          </a:blipFill>
        </p:spPr>
      </p:sp>
      <p:sp>
        <p:nvSpPr>
          <p:cNvPr name="Freeform 8" id="8"/>
          <p:cNvSpPr/>
          <p:nvPr/>
        </p:nvSpPr>
        <p:spPr>
          <a:xfrm flipH="false" flipV="false" rot="0">
            <a:off x="14809073" y="1642708"/>
            <a:ext cx="2708940" cy="5543878"/>
          </a:xfrm>
          <a:custGeom>
            <a:avLst/>
            <a:gdLst/>
            <a:ahLst/>
            <a:cxnLst/>
            <a:rect r="r" b="b" t="t" l="l"/>
            <a:pathLst>
              <a:path h="5543878" w="2708940">
                <a:moveTo>
                  <a:pt x="0" y="0"/>
                </a:moveTo>
                <a:lnTo>
                  <a:pt x="2708940" y="0"/>
                </a:lnTo>
                <a:lnTo>
                  <a:pt x="2708940" y="5543877"/>
                </a:lnTo>
                <a:lnTo>
                  <a:pt x="0" y="5543877"/>
                </a:lnTo>
                <a:lnTo>
                  <a:pt x="0" y="0"/>
                </a:lnTo>
                <a:close/>
              </a:path>
            </a:pathLst>
          </a:custGeom>
          <a:blipFill>
            <a:blip r:embed="rId5"/>
            <a:stretch>
              <a:fillRect l="0" t="0" r="0" b="0"/>
            </a:stretch>
          </a:blipFill>
        </p:spPr>
      </p:sp>
      <p:sp>
        <p:nvSpPr>
          <p:cNvPr name="TextBox 9" id="9"/>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0" id="10"/>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1" id="11"/>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AutoShape 12" id="12"/>
          <p:cNvSpPr/>
          <p:nvPr/>
        </p:nvSpPr>
        <p:spPr>
          <a:xfrm>
            <a:off x="17969121" y="-1219200"/>
            <a:ext cx="0" cy="2442339"/>
          </a:xfrm>
          <a:prstGeom prst="line">
            <a:avLst/>
          </a:prstGeom>
          <a:ln cap="flat" w="19050">
            <a:solidFill>
              <a:srgbClr val="FE9717"/>
            </a:solidFill>
            <a:prstDash val="solid"/>
            <a:headEnd type="none" len="sm" w="sm"/>
            <a:tailEnd type="none" len="sm" w="sm"/>
          </a:ln>
        </p:spPr>
      </p:sp>
      <p:sp>
        <p:nvSpPr>
          <p:cNvPr name="TextBox 13" id="13"/>
          <p:cNvSpPr txBox="true"/>
          <p:nvPr/>
        </p:nvSpPr>
        <p:spPr>
          <a:xfrm rot="5400000">
            <a:off x="16046595" y="3018167"/>
            <a:ext cx="3764891" cy="485775"/>
          </a:xfrm>
          <a:prstGeom prst="rect">
            <a:avLst/>
          </a:prstGeom>
        </p:spPr>
        <p:txBody>
          <a:bodyPr anchor="t" rtlCol="false" tIns="0" lIns="0" bIns="0" rIns="0">
            <a:spAutoFit/>
          </a:bodyPr>
          <a:lstStyle/>
          <a:p>
            <a:pPr algn="ctr" marL="0" indent="0" lvl="1">
              <a:lnSpc>
                <a:spcPts val="3839"/>
              </a:lnSpc>
              <a:spcBef>
                <a:spcPct val="0"/>
              </a:spcBef>
            </a:pPr>
            <a:r>
              <a:rPr lang="en-US" b="true" sz="3199" strike="noStrike" u="none">
                <a:solidFill>
                  <a:srgbClr val="000000"/>
                </a:solidFill>
                <a:latin typeface="Lora Bold"/>
                <a:ea typeface="Lora Bold"/>
                <a:cs typeface="Lora Bold"/>
                <a:sym typeface="Lora Bold"/>
              </a:rPr>
              <a:t>Product details: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7803987" cy="6755972"/>
            <a:chOff x="0" y="0"/>
            <a:chExt cx="2055371" cy="1779351"/>
          </a:xfrm>
        </p:grpSpPr>
        <p:sp>
          <p:nvSpPr>
            <p:cNvPr name="Freeform 3" id="3"/>
            <p:cNvSpPr/>
            <p:nvPr/>
          </p:nvSpPr>
          <p:spPr>
            <a:xfrm flipH="false" flipV="false" rot="0">
              <a:off x="0" y="0"/>
              <a:ext cx="2055371" cy="1779351"/>
            </a:xfrm>
            <a:custGeom>
              <a:avLst/>
              <a:gdLst/>
              <a:ahLst/>
              <a:cxnLst/>
              <a:rect r="r" b="b" t="t" l="l"/>
              <a:pathLst>
                <a:path h="1779351" w="2055371">
                  <a:moveTo>
                    <a:pt x="0" y="0"/>
                  </a:moveTo>
                  <a:lnTo>
                    <a:pt x="2055371" y="0"/>
                  </a:lnTo>
                  <a:lnTo>
                    <a:pt x="2055371"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055371" cy="1807926"/>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Freeform 6" id="6"/>
          <p:cNvSpPr/>
          <p:nvPr/>
        </p:nvSpPr>
        <p:spPr>
          <a:xfrm flipH="false" flipV="false" rot="0">
            <a:off x="9144000" y="1648925"/>
            <a:ext cx="2730996" cy="5525688"/>
          </a:xfrm>
          <a:custGeom>
            <a:avLst/>
            <a:gdLst/>
            <a:ahLst/>
            <a:cxnLst/>
            <a:rect r="r" b="b" t="t" l="l"/>
            <a:pathLst>
              <a:path h="5525688" w="2730996">
                <a:moveTo>
                  <a:pt x="0" y="0"/>
                </a:moveTo>
                <a:lnTo>
                  <a:pt x="2730996" y="0"/>
                </a:lnTo>
                <a:lnTo>
                  <a:pt x="2730996" y="5525688"/>
                </a:lnTo>
                <a:lnTo>
                  <a:pt x="0" y="5525688"/>
                </a:lnTo>
                <a:lnTo>
                  <a:pt x="0" y="0"/>
                </a:lnTo>
                <a:close/>
              </a:path>
            </a:pathLst>
          </a:custGeom>
          <a:blipFill>
            <a:blip r:embed="rId3"/>
            <a:stretch>
              <a:fillRect l="0" t="0" r="0" b="0"/>
            </a:stretch>
          </a:blipFill>
        </p:spPr>
      </p:sp>
      <p:sp>
        <p:nvSpPr>
          <p:cNvPr name="Freeform 7" id="7"/>
          <p:cNvSpPr/>
          <p:nvPr/>
        </p:nvSpPr>
        <p:spPr>
          <a:xfrm flipH="false" flipV="false" rot="0">
            <a:off x="11977213" y="1635439"/>
            <a:ext cx="2728977" cy="5539174"/>
          </a:xfrm>
          <a:custGeom>
            <a:avLst/>
            <a:gdLst/>
            <a:ahLst/>
            <a:cxnLst/>
            <a:rect r="r" b="b" t="t" l="l"/>
            <a:pathLst>
              <a:path h="5539174" w="2728977">
                <a:moveTo>
                  <a:pt x="0" y="0"/>
                </a:moveTo>
                <a:lnTo>
                  <a:pt x="2728978" y="0"/>
                </a:lnTo>
                <a:lnTo>
                  <a:pt x="2728978" y="5539174"/>
                </a:lnTo>
                <a:lnTo>
                  <a:pt x="0" y="5539174"/>
                </a:lnTo>
                <a:lnTo>
                  <a:pt x="0" y="0"/>
                </a:lnTo>
                <a:close/>
              </a:path>
            </a:pathLst>
          </a:custGeom>
          <a:blipFill>
            <a:blip r:embed="rId4"/>
            <a:stretch>
              <a:fillRect l="0" t="0" r="0" b="0"/>
            </a:stretch>
          </a:blipFill>
        </p:spPr>
      </p:sp>
      <p:sp>
        <p:nvSpPr>
          <p:cNvPr name="Freeform 8" id="8"/>
          <p:cNvSpPr/>
          <p:nvPr/>
        </p:nvSpPr>
        <p:spPr>
          <a:xfrm flipH="false" flipV="false" rot="0">
            <a:off x="14854966" y="1635439"/>
            <a:ext cx="2704801" cy="5539174"/>
          </a:xfrm>
          <a:custGeom>
            <a:avLst/>
            <a:gdLst/>
            <a:ahLst/>
            <a:cxnLst/>
            <a:rect r="r" b="b" t="t" l="l"/>
            <a:pathLst>
              <a:path h="5539174" w="2704801">
                <a:moveTo>
                  <a:pt x="0" y="0"/>
                </a:moveTo>
                <a:lnTo>
                  <a:pt x="2704801" y="0"/>
                </a:lnTo>
                <a:lnTo>
                  <a:pt x="2704801" y="5539174"/>
                </a:lnTo>
                <a:lnTo>
                  <a:pt x="0" y="5539174"/>
                </a:lnTo>
                <a:lnTo>
                  <a:pt x="0" y="0"/>
                </a:lnTo>
                <a:close/>
              </a:path>
            </a:pathLst>
          </a:custGeom>
          <a:blipFill>
            <a:blip r:embed="rId5"/>
            <a:stretch>
              <a:fillRect l="0" t="0" r="0" b="0"/>
            </a:stretch>
          </a:blipFill>
        </p:spPr>
      </p:sp>
      <p:sp>
        <p:nvSpPr>
          <p:cNvPr name="TextBox 9" id="9"/>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0" id="10"/>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1" id="11"/>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AutoShape 12" id="12"/>
          <p:cNvSpPr/>
          <p:nvPr/>
        </p:nvSpPr>
        <p:spPr>
          <a:xfrm>
            <a:off x="17969121" y="-1219200"/>
            <a:ext cx="0" cy="2442339"/>
          </a:xfrm>
          <a:prstGeom prst="line">
            <a:avLst/>
          </a:prstGeom>
          <a:ln cap="flat" w="19050">
            <a:solidFill>
              <a:srgbClr val="FE9717"/>
            </a:solidFill>
            <a:prstDash val="solid"/>
            <a:headEnd type="none" len="sm" w="sm"/>
            <a:tailEnd type="none" len="sm" w="sm"/>
          </a:ln>
        </p:spPr>
      </p:sp>
      <p:sp>
        <p:nvSpPr>
          <p:cNvPr name="TextBox 13" id="13"/>
          <p:cNvSpPr txBox="true"/>
          <p:nvPr/>
        </p:nvSpPr>
        <p:spPr>
          <a:xfrm rot="5400000">
            <a:off x="16431350" y="2725179"/>
            <a:ext cx="3103483" cy="485775"/>
          </a:xfrm>
          <a:prstGeom prst="rect">
            <a:avLst/>
          </a:prstGeom>
        </p:spPr>
        <p:txBody>
          <a:bodyPr anchor="t" rtlCol="false" tIns="0" lIns="0" bIns="0" rIns="0">
            <a:spAutoFit/>
          </a:bodyPr>
          <a:lstStyle/>
          <a:p>
            <a:pPr algn="ctr" marL="0" indent="0" lvl="1">
              <a:lnSpc>
                <a:spcPts val="3839"/>
              </a:lnSpc>
              <a:spcBef>
                <a:spcPct val="0"/>
              </a:spcBef>
            </a:pPr>
            <a:r>
              <a:rPr lang="en-US" b="true" sz="3199" strike="noStrike" u="none">
                <a:solidFill>
                  <a:srgbClr val="000000"/>
                </a:solidFill>
                <a:latin typeface="Lora Bold"/>
                <a:ea typeface="Lora Bold"/>
                <a:cs typeface="Lora Bold"/>
                <a:sym typeface="Lora Bold"/>
              </a:rPr>
              <a:t>Error message: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028700" y="1765514"/>
            <a:ext cx="7803987" cy="6755972"/>
            <a:chOff x="0" y="0"/>
            <a:chExt cx="2055371" cy="1779351"/>
          </a:xfrm>
        </p:grpSpPr>
        <p:sp>
          <p:nvSpPr>
            <p:cNvPr name="Freeform 3" id="3"/>
            <p:cNvSpPr/>
            <p:nvPr/>
          </p:nvSpPr>
          <p:spPr>
            <a:xfrm flipH="false" flipV="false" rot="0">
              <a:off x="0" y="0"/>
              <a:ext cx="2055371" cy="1779351"/>
            </a:xfrm>
            <a:custGeom>
              <a:avLst/>
              <a:gdLst/>
              <a:ahLst/>
              <a:cxnLst/>
              <a:rect r="r" b="b" t="t" l="l"/>
              <a:pathLst>
                <a:path h="1779351" w="2055371">
                  <a:moveTo>
                    <a:pt x="0" y="0"/>
                  </a:moveTo>
                  <a:lnTo>
                    <a:pt x="2055371" y="0"/>
                  </a:lnTo>
                  <a:lnTo>
                    <a:pt x="2055371" y="1779351"/>
                  </a:lnTo>
                  <a:lnTo>
                    <a:pt x="0" y="1779351"/>
                  </a:lnTo>
                  <a:close/>
                </a:path>
              </a:pathLst>
            </a:custGeom>
            <a:solidFill>
              <a:srgbClr val="772A1C">
                <a:alpha val="4706"/>
              </a:srgbClr>
            </a:solidFill>
            <a:ln cap="sq">
              <a:noFill/>
              <a:prstDash val="solid"/>
              <a:miter/>
            </a:ln>
          </p:spPr>
        </p:sp>
        <p:sp>
          <p:nvSpPr>
            <p:cNvPr name="TextBox 4" id="4"/>
            <p:cNvSpPr txBox="true"/>
            <p:nvPr/>
          </p:nvSpPr>
          <p:spPr>
            <a:xfrm>
              <a:off x="0" y="-28575"/>
              <a:ext cx="2055371" cy="1807926"/>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99433" y="6379543"/>
            <a:ext cx="2363463" cy="4283887"/>
          </a:xfrm>
          <a:custGeom>
            <a:avLst/>
            <a:gdLst/>
            <a:ahLst/>
            <a:cxnLst/>
            <a:rect r="r" b="b" t="t" l="l"/>
            <a:pathLst>
              <a:path h="4283887" w="2363463">
                <a:moveTo>
                  <a:pt x="0" y="0"/>
                </a:moveTo>
                <a:lnTo>
                  <a:pt x="2363463" y="0"/>
                </a:lnTo>
                <a:lnTo>
                  <a:pt x="2363463" y="4283887"/>
                </a:lnTo>
                <a:lnTo>
                  <a:pt x="0" y="4283887"/>
                </a:lnTo>
                <a:lnTo>
                  <a:pt x="0" y="0"/>
                </a:lnTo>
                <a:close/>
              </a:path>
            </a:pathLst>
          </a:custGeom>
          <a:blipFill>
            <a:blip r:embed="rId2"/>
            <a:stretch>
              <a:fillRect l="-136942" t="0" r="-149733" b="0"/>
            </a:stretch>
          </a:blipFill>
        </p:spPr>
      </p:sp>
      <p:sp>
        <p:nvSpPr>
          <p:cNvPr name="Freeform 6" id="6"/>
          <p:cNvSpPr/>
          <p:nvPr/>
        </p:nvSpPr>
        <p:spPr>
          <a:xfrm flipH="false" flipV="false" rot="0">
            <a:off x="12295425" y="5360763"/>
            <a:ext cx="2367662" cy="4830987"/>
          </a:xfrm>
          <a:custGeom>
            <a:avLst/>
            <a:gdLst/>
            <a:ahLst/>
            <a:cxnLst/>
            <a:rect r="r" b="b" t="t" l="l"/>
            <a:pathLst>
              <a:path h="4830987" w="2367662">
                <a:moveTo>
                  <a:pt x="0" y="0"/>
                </a:moveTo>
                <a:lnTo>
                  <a:pt x="2367662" y="0"/>
                </a:lnTo>
                <a:lnTo>
                  <a:pt x="2367662" y="4830987"/>
                </a:lnTo>
                <a:lnTo>
                  <a:pt x="0" y="4830987"/>
                </a:lnTo>
                <a:lnTo>
                  <a:pt x="0" y="0"/>
                </a:lnTo>
                <a:close/>
              </a:path>
            </a:pathLst>
          </a:custGeom>
          <a:blipFill>
            <a:blip r:embed="rId3"/>
            <a:stretch>
              <a:fillRect l="0" t="0" r="0" b="0"/>
            </a:stretch>
          </a:blipFill>
        </p:spPr>
      </p:sp>
      <p:sp>
        <p:nvSpPr>
          <p:cNvPr name="Freeform 7" id="7"/>
          <p:cNvSpPr/>
          <p:nvPr/>
        </p:nvSpPr>
        <p:spPr>
          <a:xfrm flipH="false" flipV="false" rot="0">
            <a:off x="9762823" y="383285"/>
            <a:ext cx="2301814" cy="4760215"/>
          </a:xfrm>
          <a:custGeom>
            <a:avLst/>
            <a:gdLst/>
            <a:ahLst/>
            <a:cxnLst/>
            <a:rect r="r" b="b" t="t" l="l"/>
            <a:pathLst>
              <a:path h="4760215" w="2301814">
                <a:moveTo>
                  <a:pt x="0" y="0"/>
                </a:moveTo>
                <a:lnTo>
                  <a:pt x="2301814" y="0"/>
                </a:lnTo>
                <a:lnTo>
                  <a:pt x="2301814" y="4760215"/>
                </a:lnTo>
                <a:lnTo>
                  <a:pt x="0" y="4760215"/>
                </a:lnTo>
                <a:lnTo>
                  <a:pt x="0" y="0"/>
                </a:lnTo>
                <a:close/>
              </a:path>
            </a:pathLst>
          </a:custGeom>
          <a:blipFill>
            <a:blip r:embed="rId4"/>
            <a:stretch>
              <a:fillRect l="0" t="0" r="0" b="0"/>
            </a:stretch>
          </a:blipFill>
        </p:spPr>
      </p:sp>
      <p:sp>
        <p:nvSpPr>
          <p:cNvPr name="Freeform 8" id="8"/>
          <p:cNvSpPr/>
          <p:nvPr/>
        </p:nvSpPr>
        <p:spPr>
          <a:xfrm flipH="false" flipV="false" rot="0">
            <a:off x="12255137" y="312513"/>
            <a:ext cx="2371430" cy="4830987"/>
          </a:xfrm>
          <a:custGeom>
            <a:avLst/>
            <a:gdLst/>
            <a:ahLst/>
            <a:cxnLst/>
            <a:rect r="r" b="b" t="t" l="l"/>
            <a:pathLst>
              <a:path h="4830987" w="2371430">
                <a:moveTo>
                  <a:pt x="0" y="0"/>
                </a:moveTo>
                <a:lnTo>
                  <a:pt x="2371430" y="0"/>
                </a:lnTo>
                <a:lnTo>
                  <a:pt x="2371430" y="4830987"/>
                </a:lnTo>
                <a:lnTo>
                  <a:pt x="0" y="4830987"/>
                </a:lnTo>
                <a:lnTo>
                  <a:pt x="0" y="0"/>
                </a:lnTo>
                <a:close/>
              </a:path>
            </a:pathLst>
          </a:custGeom>
          <a:blipFill>
            <a:blip r:embed="rId5"/>
            <a:stretch>
              <a:fillRect l="0" t="0" r="0" b="0"/>
            </a:stretch>
          </a:blipFill>
        </p:spPr>
      </p:sp>
      <p:sp>
        <p:nvSpPr>
          <p:cNvPr name="Freeform 9" id="9"/>
          <p:cNvSpPr/>
          <p:nvPr/>
        </p:nvSpPr>
        <p:spPr>
          <a:xfrm flipH="false" flipV="false" rot="0">
            <a:off x="14825012" y="312513"/>
            <a:ext cx="2399282" cy="4830987"/>
          </a:xfrm>
          <a:custGeom>
            <a:avLst/>
            <a:gdLst/>
            <a:ahLst/>
            <a:cxnLst/>
            <a:rect r="r" b="b" t="t" l="l"/>
            <a:pathLst>
              <a:path h="4830987" w="2399282">
                <a:moveTo>
                  <a:pt x="0" y="0"/>
                </a:moveTo>
                <a:lnTo>
                  <a:pt x="2399282" y="0"/>
                </a:lnTo>
                <a:lnTo>
                  <a:pt x="2399282" y="4830987"/>
                </a:lnTo>
                <a:lnTo>
                  <a:pt x="0" y="4830987"/>
                </a:lnTo>
                <a:lnTo>
                  <a:pt x="0" y="0"/>
                </a:lnTo>
                <a:close/>
              </a:path>
            </a:pathLst>
          </a:custGeom>
          <a:blipFill>
            <a:blip r:embed="rId6"/>
            <a:stretch>
              <a:fillRect l="0" t="0" r="0" b="0"/>
            </a:stretch>
          </a:blipFill>
        </p:spPr>
      </p:sp>
      <p:sp>
        <p:nvSpPr>
          <p:cNvPr name="TextBox 10" id="10"/>
          <p:cNvSpPr txBox="true"/>
          <p:nvPr/>
        </p:nvSpPr>
        <p:spPr>
          <a:xfrm rot="0">
            <a:off x="1281165" y="806541"/>
            <a:ext cx="7862835" cy="842721"/>
          </a:xfrm>
          <a:prstGeom prst="rect">
            <a:avLst/>
          </a:prstGeom>
        </p:spPr>
        <p:txBody>
          <a:bodyPr anchor="t" rtlCol="false" tIns="0" lIns="0" bIns="0" rIns="0">
            <a:spAutoFit/>
          </a:bodyPr>
          <a:lstStyle/>
          <a:p>
            <a:pPr algn="l">
              <a:lnSpc>
                <a:spcPts val="6599"/>
              </a:lnSpc>
            </a:pPr>
            <a:r>
              <a:rPr lang="en-US" sz="5499" b="true">
                <a:solidFill>
                  <a:srgbClr val="772A1C"/>
                </a:solidFill>
                <a:latin typeface="Lora Bold"/>
                <a:ea typeface="Lora Bold"/>
                <a:cs typeface="Lora Bold"/>
                <a:sym typeface="Lora Bold"/>
              </a:rPr>
              <a:t>It was in two stages</a:t>
            </a:r>
          </a:p>
          <a:p>
            <a:pPr algn="l">
              <a:lnSpc>
                <a:spcPts val="120"/>
              </a:lnSpc>
            </a:pPr>
          </a:p>
        </p:txBody>
      </p:sp>
      <p:sp>
        <p:nvSpPr>
          <p:cNvPr name="TextBox 11" id="11"/>
          <p:cNvSpPr txBox="true"/>
          <p:nvPr/>
        </p:nvSpPr>
        <p:spPr>
          <a:xfrm rot="0">
            <a:off x="1999805" y="3298229"/>
            <a:ext cx="6173090" cy="472487"/>
          </a:xfrm>
          <a:prstGeom prst="rect">
            <a:avLst/>
          </a:prstGeom>
        </p:spPr>
        <p:txBody>
          <a:bodyPr anchor="t" rtlCol="false" tIns="0" lIns="0" bIns="0" rIns="0">
            <a:spAutoFit/>
          </a:bodyPr>
          <a:lstStyle/>
          <a:p>
            <a:pPr algn="ctr" marL="0" indent="0" lvl="0">
              <a:lnSpc>
                <a:spcPts val="3882"/>
              </a:lnSpc>
              <a:spcBef>
                <a:spcPct val="0"/>
              </a:spcBef>
            </a:pPr>
            <a:r>
              <a:rPr lang="en-US" sz="2773" strike="noStrike" u="none">
                <a:solidFill>
                  <a:srgbClr val="FFFFFF"/>
                </a:solidFill>
                <a:latin typeface="Lora"/>
                <a:ea typeface="Lora"/>
                <a:cs typeface="Lora"/>
                <a:sym typeface="Lora"/>
              </a:rPr>
              <a:t>The second stage is "high prototype"</a:t>
            </a:r>
          </a:p>
        </p:txBody>
      </p:sp>
      <p:sp>
        <p:nvSpPr>
          <p:cNvPr name="TextBox 12" id="12"/>
          <p:cNvSpPr txBox="true"/>
          <p:nvPr/>
        </p:nvSpPr>
        <p:spPr>
          <a:xfrm rot="0">
            <a:off x="1340013" y="4780025"/>
            <a:ext cx="7492674" cy="1388746"/>
          </a:xfrm>
          <a:prstGeom prst="rect">
            <a:avLst/>
          </a:prstGeom>
        </p:spPr>
        <p:txBody>
          <a:bodyPr anchor="t" rtlCol="false" tIns="0" lIns="0" bIns="0" rIns="0">
            <a:spAutoFit/>
          </a:bodyPr>
          <a:lstStyle/>
          <a:p>
            <a:pPr algn="ctr" marL="0" indent="0" lvl="0">
              <a:lnSpc>
                <a:spcPts val="5699"/>
              </a:lnSpc>
              <a:spcBef>
                <a:spcPct val="0"/>
              </a:spcBef>
            </a:pPr>
            <a:r>
              <a:rPr lang="en-US" b="true" sz="3799" strike="noStrike" u="none">
                <a:solidFill>
                  <a:srgbClr val="000000"/>
                </a:solidFill>
                <a:latin typeface="Lora Bold"/>
                <a:ea typeface="Lora Bold"/>
                <a:cs typeface="Lora Bold"/>
                <a:sym typeface="Lora Bold"/>
              </a:rPr>
              <a:t>We used Figma, which is the final application form</a:t>
            </a:r>
          </a:p>
        </p:txBody>
      </p:sp>
      <p:sp>
        <p:nvSpPr>
          <p:cNvPr name="AutoShape 13" id="13"/>
          <p:cNvSpPr/>
          <p:nvPr/>
        </p:nvSpPr>
        <p:spPr>
          <a:xfrm>
            <a:off x="17969121" y="-1219200"/>
            <a:ext cx="0" cy="2442339"/>
          </a:xfrm>
          <a:prstGeom prst="line">
            <a:avLst/>
          </a:prstGeom>
          <a:ln cap="flat" w="19050">
            <a:solidFill>
              <a:srgbClr val="FE9717"/>
            </a:solidFill>
            <a:prstDash val="solid"/>
            <a:headEnd type="none" len="sm" w="sm"/>
            <a:tailEnd type="none" len="sm" w="sm"/>
          </a:ln>
        </p:spPr>
      </p:sp>
      <p:sp>
        <p:nvSpPr>
          <p:cNvPr name="TextBox 14" id="14"/>
          <p:cNvSpPr txBox="true"/>
          <p:nvPr/>
        </p:nvSpPr>
        <p:spPr>
          <a:xfrm rot="0">
            <a:off x="15007239" y="6703397"/>
            <a:ext cx="9525" cy="280669"/>
          </a:xfrm>
          <a:prstGeom prst="rect">
            <a:avLst/>
          </a:prstGeom>
        </p:spPr>
        <p:txBody>
          <a:bodyPr anchor="t" rtlCol="false" tIns="0" lIns="0" bIns="0" rIns="0">
            <a:spAutoFit/>
          </a:bodyPr>
          <a:lstStyle/>
          <a:p>
            <a:pPr algn="ctr">
              <a:lnSpc>
                <a:spcPts val="2380"/>
              </a:lnSpc>
              <a:spcBef>
                <a:spcPct val="0"/>
              </a:spcBef>
            </a:pPr>
          </a:p>
        </p:txBody>
      </p:sp>
      <p:sp>
        <p:nvSpPr>
          <p:cNvPr name="TextBox 15" id="15"/>
          <p:cNvSpPr txBox="true"/>
          <p:nvPr/>
        </p:nvSpPr>
        <p:spPr>
          <a:xfrm rot="5400000">
            <a:off x="15929164" y="3265867"/>
            <a:ext cx="4137065" cy="570865"/>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Lora Bold"/>
                <a:ea typeface="Lora Bold"/>
                <a:cs typeface="Lora Bold"/>
                <a:sym typeface="Lora Bold"/>
              </a:rPr>
              <a:t>Complete the order: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1661" r="0" b="39735"/>
            <a:stretch>
              <a:fillRect/>
            </a:stretch>
          </p:blipFill>
          <p:spPr>
            <a:xfrm flipH="false" flipV="false">
              <a:off x="0" y="0"/>
              <a:ext cx="24384000" cy="13716000"/>
            </a:xfrm>
            <a:prstGeom prst="rect">
              <a:avLst/>
            </a:prstGeom>
          </p:spPr>
        </p:pic>
      </p:grpSp>
      <p:grpSp>
        <p:nvGrpSpPr>
          <p:cNvPr name="Group 4" id="4"/>
          <p:cNvGrpSpPr/>
          <p:nvPr/>
        </p:nvGrpSpPr>
        <p:grpSpPr>
          <a:xfrm rot="0">
            <a:off x="-28575" y="923925"/>
            <a:ext cx="18288000" cy="2989586"/>
            <a:chOff x="0" y="0"/>
            <a:chExt cx="4816593" cy="787381"/>
          </a:xfrm>
        </p:grpSpPr>
        <p:sp>
          <p:nvSpPr>
            <p:cNvPr name="Freeform 5" id="5"/>
            <p:cNvSpPr/>
            <p:nvPr/>
          </p:nvSpPr>
          <p:spPr>
            <a:xfrm flipH="false" flipV="false" rot="0">
              <a:off x="0" y="0"/>
              <a:ext cx="4816592" cy="787381"/>
            </a:xfrm>
            <a:custGeom>
              <a:avLst/>
              <a:gdLst/>
              <a:ahLst/>
              <a:cxnLst/>
              <a:rect r="r" b="b" t="t" l="l"/>
              <a:pathLst>
                <a:path h="787381" w="4816592">
                  <a:moveTo>
                    <a:pt x="0" y="0"/>
                  </a:moveTo>
                  <a:lnTo>
                    <a:pt x="4816592" y="0"/>
                  </a:lnTo>
                  <a:lnTo>
                    <a:pt x="4816592" y="787381"/>
                  </a:lnTo>
                  <a:lnTo>
                    <a:pt x="0" y="787381"/>
                  </a:lnTo>
                  <a:close/>
                </a:path>
              </a:pathLst>
            </a:custGeom>
            <a:solidFill>
              <a:srgbClr val="772A1C">
                <a:alpha val="69804"/>
              </a:srgbClr>
            </a:solidFill>
            <a:ln cap="sq">
              <a:noFill/>
              <a:prstDash val="solid"/>
              <a:miter/>
            </a:ln>
          </p:spPr>
        </p:sp>
        <p:sp>
          <p:nvSpPr>
            <p:cNvPr name="TextBox 6" id="6"/>
            <p:cNvSpPr txBox="true"/>
            <p:nvPr/>
          </p:nvSpPr>
          <p:spPr>
            <a:xfrm>
              <a:off x="0" y="-28575"/>
              <a:ext cx="4816593" cy="815956"/>
            </a:xfrm>
            <a:prstGeom prst="rect">
              <a:avLst/>
            </a:prstGeom>
          </p:spPr>
          <p:txBody>
            <a:bodyPr anchor="ctr" rtlCol="false" tIns="50800" lIns="50800" bIns="50800" rIns="50800"/>
            <a:lstStyle/>
            <a:p>
              <a:pPr algn="ctr">
                <a:lnSpc>
                  <a:spcPts val="2380"/>
                </a:lnSpc>
              </a:pPr>
            </a:p>
          </p:txBody>
        </p:sp>
      </p:grpSp>
      <p:grpSp>
        <p:nvGrpSpPr>
          <p:cNvPr name="Group 7" id="7"/>
          <p:cNvGrpSpPr/>
          <p:nvPr/>
        </p:nvGrpSpPr>
        <p:grpSpPr>
          <a:xfrm rot="0">
            <a:off x="5482082" y="2618876"/>
            <a:ext cx="7323836" cy="5049248"/>
            <a:chOff x="0" y="0"/>
            <a:chExt cx="1928912" cy="1329843"/>
          </a:xfrm>
        </p:grpSpPr>
        <p:sp>
          <p:nvSpPr>
            <p:cNvPr name="Freeform 8" id="8"/>
            <p:cNvSpPr/>
            <p:nvPr/>
          </p:nvSpPr>
          <p:spPr>
            <a:xfrm flipH="false" flipV="false" rot="0">
              <a:off x="0" y="0"/>
              <a:ext cx="1928912" cy="1329843"/>
            </a:xfrm>
            <a:custGeom>
              <a:avLst/>
              <a:gdLst/>
              <a:ahLst/>
              <a:cxnLst/>
              <a:rect r="r" b="b" t="t" l="l"/>
              <a:pathLst>
                <a:path h="1329843" w="1928912">
                  <a:moveTo>
                    <a:pt x="0" y="0"/>
                  </a:moveTo>
                  <a:lnTo>
                    <a:pt x="1928912" y="0"/>
                  </a:lnTo>
                  <a:lnTo>
                    <a:pt x="1928912" y="1329843"/>
                  </a:lnTo>
                  <a:lnTo>
                    <a:pt x="0" y="1329843"/>
                  </a:lnTo>
                  <a:close/>
                </a:path>
              </a:pathLst>
            </a:custGeom>
            <a:solidFill>
              <a:srgbClr val="F8F2EE"/>
            </a:solidFill>
          </p:spPr>
        </p:sp>
        <p:sp>
          <p:nvSpPr>
            <p:cNvPr name="TextBox 9" id="9"/>
            <p:cNvSpPr txBox="true"/>
            <p:nvPr/>
          </p:nvSpPr>
          <p:spPr>
            <a:xfrm>
              <a:off x="0" y="-28575"/>
              <a:ext cx="1928912" cy="1358418"/>
            </a:xfrm>
            <a:prstGeom prst="rect">
              <a:avLst/>
            </a:prstGeom>
          </p:spPr>
          <p:txBody>
            <a:bodyPr anchor="ctr" rtlCol="false" tIns="50800" lIns="50800" bIns="50800" rIns="50800"/>
            <a:lstStyle/>
            <a:p>
              <a:pPr algn="ctr">
                <a:lnSpc>
                  <a:spcPts val="2380"/>
                </a:lnSpc>
              </a:pPr>
            </a:p>
          </p:txBody>
        </p:sp>
      </p:grpSp>
      <p:sp>
        <p:nvSpPr>
          <p:cNvPr name="Freeform 10" id="10"/>
          <p:cNvSpPr/>
          <p:nvPr/>
        </p:nvSpPr>
        <p:spPr>
          <a:xfrm flipH="false" flipV="false" rot="0">
            <a:off x="0" y="0"/>
            <a:ext cx="18288033" cy="10287000"/>
          </a:xfrm>
          <a:custGeom>
            <a:avLst/>
            <a:gdLst/>
            <a:ahLst/>
            <a:cxnLst/>
            <a:rect r="r" b="b" t="t" l="l"/>
            <a:pathLst>
              <a:path h="10287000" w="18288033">
                <a:moveTo>
                  <a:pt x="0" y="0"/>
                </a:moveTo>
                <a:lnTo>
                  <a:pt x="18288033" y="0"/>
                </a:lnTo>
                <a:lnTo>
                  <a:pt x="18288033" y="10287000"/>
                </a:lnTo>
                <a:lnTo>
                  <a:pt x="0" y="10287000"/>
                </a:lnTo>
                <a:lnTo>
                  <a:pt x="0" y="0"/>
                </a:lnTo>
                <a:close/>
              </a:path>
            </a:pathLst>
          </a:custGeom>
          <a:blipFill>
            <a:blip r:embed="rId3">
              <a:alphaModFix amt="58000"/>
            </a:blip>
            <a:stretch>
              <a:fillRect l="0" t="-26555" r="0" b="-26555"/>
            </a:stretch>
          </a:blipFill>
        </p:spPr>
      </p:sp>
      <p:sp>
        <p:nvSpPr>
          <p:cNvPr name="TextBox 11" id="11"/>
          <p:cNvSpPr txBox="true"/>
          <p:nvPr/>
        </p:nvSpPr>
        <p:spPr>
          <a:xfrm rot="0">
            <a:off x="5453507" y="4686707"/>
            <a:ext cx="7323836" cy="1095375"/>
          </a:xfrm>
          <a:prstGeom prst="rect">
            <a:avLst/>
          </a:prstGeom>
        </p:spPr>
        <p:txBody>
          <a:bodyPr anchor="t" rtlCol="false" tIns="0" lIns="0" bIns="0" rIns="0">
            <a:spAutoFit/>
          </a:bodyPr>
          <a:lstStyle/>
          <a:p>
            <a:pPr algn="ctr" marL="0" indent="0" lvl="1">
              <a:lnSpc>
                <a:spcPts val="8640"/>
              </a:lnSpc>
              <a:spcBef>
                <a:spcPct val="0"/>
              </a:spcBef>
            </a:pPr>
            <a:r>
              <a:rPr lang="en-US" b="true" sz="7200" strike="noStrike" u="none">
                <a:solidFill>
                  <a:srgbClr val="572B20"/>
                </a:solidFill>
                <a:latin typeface="Lora Bold"/>
                <a:ea typeface="Lora Bold"/>
                <a:cs typeface="Lora Bold"/>
                <a:sym typeface="Lora Bold"/>
              </a:rPr>
              <a:t>evaluation</a:t>
            </a:r>
          </a:p>
        </p:txBody>
      </p:sp>
      <p:sp>
        <p:nvSpPr>
          <p:cNvPr name="AutoShape 12" id="12"/>
          <p:cNvSpPr/>
          <p:nvPr/>
        </p:nvSpPr>
        <p:spPr>
          <a:xfrm flipV="true">
            <a:off x="13009651" y="1839598"/>
            <a:ext cx="5482082" cy="19050"/>
          </a:xfrm>
          <a:prstGeom prst="line">
            <a:avLst/>
          </a:prstGeom>
          <a:ln cap="flat" w="19050">
            <a:solidFill>
              <a:srgbClr val="F8F2EE"/>
            </a:solidFill>
            <a:prstDash val="solid"/>
            <a:headEnd type="none" len="sm" w="sm"/>
            <a:tailEnd type="none" len="sm" w="sm"/>
          </a:ln>
        </p:spPr>
      </p:sp>
      <p:sp>
        <p:nvSpPr>
          <p:cNvPr name="Freeform 13" id="13"/>
          <p:cNvSpPr/>
          <p:nvPr/>
        </p:nvSpPr>
        <p:spPr>
          <a:xfrm flipH="false" flipV="false" rot="0">
            <a:off x="5772218" y="50383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703039" y="50383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flipV="true">
            <a:off x="-796989" y="1868173"/>
            <a:ext cx="5482082" cy="19050"/>
          </a:xfrm>
          <a:prstGeom prst="line">
            <a:avLst/>
          </a:prstGeom>
          <a:ln cap="flat" w="19050">
            <a:solidFill>
              <a:srgbClr val="F8F2EE"/>
            </a:solidFill>
            <a:prstDash val="solid"/>
            <a:headEnd type="none" len="sm" w="sm"/>
            <a:tailEnd type="none" len="sm" w="sm"/>
          </a:ln>
        </p:spPr>
      </p:sp>
      <p:pic>
        <p:nvPicPr>
          <p:cNvPr name="Picture 16" id="16">
            <a:hlinkClick action="ppaction://media"/>
          </p:cNvPr>
          <p:cNvPicPr>
            <a:picLocks noChangeAspect="true"/>
          </p:cNvPicPr>
          <p:nvPr>
            <a:videoFile r:link="rId7"/>
            <p:extLst>
              <p:ext uri="{DAA4B4D4-6D71-4841-9C94-3DE7FCFB9230}">
                <p14:media xmlns:p14="http://schemas.microsoft.com/office/powerpoint/2010/main" r:embed="rId8">
                  <p14:trim st="0.0000" end="2403.3330"/>
                </p14:media>
              </p:ext>
            </p:extLst>
          </p:nvPr>
        </p:nvPicPr>
        <p:blipFill>
          <a:blip r:embed="rId6"/>
          <a:srcRect l="0" t="3912" r="0" b="2137"/>
          <a:stretch>
            <a:fillRect/>
          </a:stretch>
        </p:blipFill>
        <p:spPr>
          <a:xfrm flipH="false" flipV="false" rot="0">
            <a:off x="13606018" y="1887223"/>
            <a:ext cx="4048595" cy="8399777"/>
          </a:xfrm>
          <a:prstGeom prst="rect">
            <a:avLst/>
          </a:prstGeom>
        </p:spPr>
      </p:pic>
      <p:pic>
        <p:nvPicPr>
          <p:cNvPr name="Picture 17" id="17"/>
          <p:cNvPicPr>
            <a:picLocks noChangeAspect="true"/>
          </p:cNvPicPr>
          <p:nvPr/>
        </p:nvPicPr>
        <p:blipFill>
          <a:blip r:embed="rId9"/>
          <a:srcRect l="0" t="6966" r="0" b="14924"/>
          <a:stretch>
            <a:fillRect/>
          </a:stretch>
        </p:blipFill>
        <p:spPr>
          <a:xfrm flipH="false" flipV="false" rot="0">
            <a:off x="430635" y="1184814"/>
            <a:ext cx="5341583" cy="9213688"/>
          </a:xfrm>
          <a:prstGeom prst="rect">
            <a:avLst/>
          </a:prstGeom>
        </p:spPr>
      </p:pic>
      <p:sp>
        <p:nvSpPr>
          <p:cNvPr name="TextBox 18" id="18"/>
          <p:cNvSpPr txBox="true"/>
          <p:nvPr/>
        </p:nvSpPr>
        <p:spPr>
          <a:xfrm rot="0">
            <a:off x="13914078" y="1108614"/>
            <a:ext cx="4067239" cy="493395"/>
          </a:xfrm>
          <a:prstGeom prst="rect">
            <a:avLst/>
          </a:prstGeom>
        </p:spPr>
        <p:txBody>
          <a:bodyPr anchor="t" rtlCol="false" tIns="0" lIns="0" bIns="0" rIns="0">
            <a:spAutoFit/>
          </a:bodyPr>
          <a:lstStyle/>
          <a:p>
            <a:pPr algn="ctr">
              <a:lnSpc>
                <a:spcPts val="4199"/>
              </a:lnSpc>
            </a:pPr>
            <a:r>
              <a:rPr lang="en-US" b="true" sz="2799">
                <a:solidFill>
                  <a:srgbClr val="F8F2EE"/>
                </a:solidFill>
                <a:latin typeface="Lora Bold"/>
                <a:ea typeface="Lora Bold"/>
                <a:cs typeface="Lora Bold"/>
                <a:sym typeface="Lora Bold"/>
              </a:rPr>
              <a:t>Old design</a:t>
            </a:r>
          </a:p>
        </p:txBody>
      </p:sp>
      <p:sp>
        <p:nvSpPr>
          <p:cNvPr name="TextBox 19" id="19"/>
          <p:cNvSpPr txBox="true"/>
          <p:nvPr/>
        </p:nvSpPr>
        <p:spPr>
          <a:xfrm rot="0">
            <a:off x="617887" y="1108614"/>
            <a:ext cx="4067239" cy="493395"/>
          </a:xfrm>
          <a:prstGeom prst="rect">
            <a:avLst/>
          </a:prstGeom>
        </p:spPr>
        <p:txBody>
          <a:bodyPr anchor="t" rtlCol="false" tIns="0" lIns="0" bIns="0" rIns="0">
            <a:spAutoFit/>
          </a:bodyPr>
          <a:lstStyle/>
          <a:p>
            <a:pPr algn="ctr">
              <a:lnSpc>
                <a:spcPts val="4199"/>
              </a:lnSpc>
            </a:pPr>
            <a:r>
              <a:rPr lang="en-US" b="true" sz="2799">
                <a:solidFill>
                  <a:srgbClr val="F8F2EE"/>
                </a:solidFill>
                <a:latin typeface="Lora Bold"/>
                <a:ea typeface="Lora Bold"/>
                <a:cs typeface="Lora Bold"/>
                <a:sym typeface="Lora Bold"/>
              </a:rPr>
              <a:t>New design</a:t>
            </a:r>
          </a:p>
        </p:txBody>
      </p:sp>
    </p:spTree>
  </p:cSld>
  <p:clrMapOvr>
    <a:masterClrMapping/>
  </p:clrMapOvr>
  <p:timing>
    <p:tnLst>
      <p:par>
        <p:cTn dur="indefinite" restart="never" nodeType="tmRoot">
          <p:childTnLst>
            <p:video>
              <p:cMediaNode vol="100000">
                <p:cTn fill="hold" display="false">
                  <p:stCondLst>
                    <p:cond delay="indefinite"/>
                  </p:stCondLst>
                </p:cTn>
                <p:tgtEl>
                  <p:spTgt spid="16"/>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153449" y="8094261"/>
            <a:ext cx="1304987" cy="2636338"/>
          </a:xfrm>
          <a:custGeom>
            <a:avLst/>
            <a:gdLst/>
            <a:ahLst/>
            <a:cxnLst/>
            <a:rect r="r" b="b" t="t" l="l"/>
            <a:pathLst>
              <a:path h="2636338" w="1304987">
                <a:moveTo>
                  <a:pt x="0" y="2636338"/>
                </a:moveTo>
                <a:lnTo>
                  <a:pt x="1304987" y="2636338"/>
                </a:lnTo>
                <a:lnTo>
                  <a:pt x="1304987" y="0"/>
                </a:lnTo>
                <a:lnTo>
                  <a:pt x="0" y="0"/>
                </a:lnTo>
                <a:lnTo>
                  <a:pt x="0" y="2636338"/>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7259300" y="-409884"/>
            <a:ext cx="1079839" cy="2181493"/>
          </a:xfrm>
          <a:custGeom>
            <a:avLst/>
            <a:gdLst/>
            <a:ahLst/>
            <a:cxnLst/>
            <a:rect r="r" b="b" t="t" l="l"/>
            <a:pathLst>
              <a:path h="2181493" w="1079839">
                <a:moveTo>
                  <a:pt x="1079839" y="0"/>
                </a:moveTo>
                <a:lnTo>
                  <a:pt x="0" y="0"/>
                </a:lnTo>
                <a:lnTo>
                  <a:pt x="0" y="2181493"/>
                </a:lnTo>
                <a:lnTo>
                  <a:pt x="1079839" y="2181493"/>
                </a:lnTo>
                <a:lnTo>
                  <a:pt x="1079839"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48115" y="1695409"/>
            <a:ext cx="15611185" cy="5019675"/>
          </a:xfrm>
          <a:prstGeom prst="rect">
            <a:avLst/>
          </a:prstGeom>
        </p:spPr>
        <p:txBody>
          <a:bodyPr anchor="t" rtlCol="false" tIns="0" lIns="0" bIns="0" rIns="0">
            <a:spAutoFit/>
          </a:bodyPr>
          <a:lstStyle/>
          <a:p>
            <a:pPr algn="just">
              <a:lnSpc>
                <a:spcPts val="4499"/>
              </a:lnSpc>
            </a:pPr>
            <a:r>
              <a:rPr lang="en-US" sz="2999" b="true">
                <a:solidFill>
                  <a:srgbClr val="020202"/>
                </a:solidFill>
                <a:latin typeface="Lora Bold"/>
                <a:ea typeface="Lora Bold"/>
                <a:cs typeface="Lora Bold"/>
                <a:sym typeface="Lora Bold"/>
              </a:rPr>
              <a:t>At the beginning of the project, we chose the Zara application, then we looked at it and took out the 3 most prominent problems in it and asked it about it, then we sent an online survey to a group of people about the evaluation of the Zara application, and we collected more than 20 responses, then we drew the problems that we want to improve by applying Zara on, Paper and pen and collected them, and then we applied the drawings on the Figma tool design, to solve those problrms. </a:t>
            </a:r>
          </a:p>
          <a:p>
            <a:pPr algn="just">
              <a:lnSpc>
                <a:spcPts val="4499"/>
              </a:lnSpc>
            </a:pPr>
          </a:p>
          <a:p>
            <a:pPr algn="just">
              <a:lnSpc>
                <a:spcPts val="4499"/>
              </a:lnSpc>
            </a:pPr>
          </a:p>
          <a:p>
            <a:pPr algn="just" marL="0" indent="0" lvl="0">
              <a:lnSpc>
                <a:spcPts val="4499"/>
              </a:lnSpc>
              <a:spcBef>
                <a:spcPct val="0"/>
              </a:spcBef>
            </a:pPr>
            <a:r>
              <a:rPr lang="en-US" b="true" sz="2999">
                <a:solidFill>
                  <a:srgbClr val="020202"/>
                </a:solidFill>
                <a:latin typeface="Lora Bold"/>
                <a:ea typeface="Lora Bold"/>
                <a:cs typeface="Lora Bold"/>
                <a:sym typeface="Lora Bold"/>
              </a:rPr>
              <a:t>In the next slide we will review the three problems ..</a:t>
            </a:r>
          </a:p>
        </p:txBody>
      </p:sp>
      <p:sp>
        <p:nvSpPr>
          <p:cNvPr name="Freeform 5" id="5"/>
          <p:cNvSpPr/>
          <p:nvPr/>
        </p:nvSpPr>
        <p:spPr>
          <a:xfrm flipH="false" flipV="false" rot="0">
            <a:off x="6102886" y="7029409"/>
            <a:ext cx="6701643" cy="2863429"/>
          </a:xfrm>
          <a:custGeom>
            <a:avLst/>
            <a:gdLst/>
            <a:ahLst/>
            <a:cxnLst/>
            <a:rect r="r" b="b" t="t" l="l"/>
            <a:pathLst>
              <a:path h="2863429" w="6701643">
                <a:moveTo>
                  <a:pt x="0" y="0"/>
                </a:moveTo>
                <a:lnTo>
                  <a:pt x="6701643" y="0"/>
                </a:lnTo>
                <a:lnTo>
                  <a:pt x="6701643" y="2863429"/>
                </a:lnTo>
                <a:lnTo>
                  <a:pt x="0" y="2863429"/>
                </a:lnTo>
                <a:lnTo>
                  <a:pt x="0" y="0"/>
                </a:lnTo>
                <a:close/>
              </a:path>
            </a:pathLst>
          </a:custGeom>
          <a:blipFill>
            <a:blip r:embed="rId4">
              <a:alphaModFix amt="78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99954" y="365926"/>
            <a:ext cx="6488092" cy="1095375"/>
          </a:xfrm>
          <a:prstGeom prst="rect">
            <a:avLst/>
          </a:prstGeom>
        </p:spPr>
        <p:txBody>
          <a:bodyPr anchor="t" rtlCol="false" tIns="0" lIns="0" bIns="0" rIns="0">
            <a:spAutoFit/>
          </a:bodyPr>
          <a:lstStyle/>
          <a:p>
            <a:pPr algn="ctr">
              <a:lnSpc>
                <a:spcPts val="8640"/>
              </a:lnSpc>
            </a:pPr>
            <a:r>
              <a:rPr lang="en-US" b="true" sz="7200">
                <a:solidFill>
                  <a:srgbClr val="772A1C"/>
                </a:solidFill>
                <a:latin typeface="Lora Bold"/>
                <a:ea typeface="Lora Bold"/>
                <a:cs typeface="Lora Bold"/>
                <a:sym typeface="Lora Bold"/>
              </a:rPr>
              <a:t>Conclusion</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7492893" y="0"/>
            <a:ext cx="795107" cy="10287000"/>
            <a:chOff x="0" y="0"/>
            <a:chExt cx="209411" cy="2709333"/>
          </a:xfrm>
        </p:grpSpPr>
        <p:sp>
          <p:nvSpPr>
            <p:cNvPr name="Freeform 3" id="3"/>
            <p:cNvSpPr/>
            <p:nvPr/>
          </p:nvSpPr>
          <p:spPr>
            <a:xfrm flipH="false" flipV="false" rot="0">
              <a:off x="0" y="0"/>
              <a:ext cx="209411" cy="2709333"/>
            </a:xfrm>
            <a:custGeom>
              <a:avLst/>
              <a:gdLst/>
              <a:ahLst/>
              <a:cxnLst/>
              <a:rect r="r" b="b" t="t" l="l"/>
              <a:pathLst>
                <a:path h="2709333" w="209411">
                  <a:moveTo>
                    <a:pt x="0" y="0"/>
                  </a:moveTo>
                  <a:lnTo>
                    <a:pt x="209411" y="0"/>
                  </a:lnTo>
                  <a:lnTo>
                    <a:pt x="209411" y="2709333"/>
                  </a:lnTo>
                  <a:lnTo>
                    <a:pt x="0" y="2709333"/>
                  </a:lnTo>
                  <a:close/>
                </a:path>
              </a:pathLst>
            </a:custGeom>
            <a:solidFill>
              <a:srgbClr val="DB9273">
                <a:alpha val="64706"/>
              </a:srgbClr>
            </a:solidFill>
            <a:ln cap="sq">
              <a:noFill/>
              <a:prstDash val="solid"/>
              <a:miter/>
            </a:ln>
          </p:spPr>
        </p:sp>
        <p:sp>
          <p:nvSpPr>
            <p:cNvPr name="TextBox 4" id="4"/>
            <p:cNvSpPr txBox="true"/>
            <p:nvPr/>
          </p:nvSpPr>
          <p:spPr>
            <a:xfrm>
              <a:off x="0" y="-28575"/>
              <a:ext cx="209411" cy="2737908"/>
            </a:xfrm>
            <a:prstGeom prst="rect">
              <a:avLst/>
            </a:prstGeom>
          </p:spPr>
          <p:txBody>
            <a:bodyPr anchor="ctr" rtlCol="false" tIns="50800" lIns="50800" bIns="50800" rIns="50800"/>
            <a:lstStyle/>
            <a:p>
              <a:pPr algn="ctr">
                <a:lnSpc>
                  <a:spcPts val="2380"/>
                </a:lnSpc>
              </a:pPr>
            </a:p>
          </p:txBody>
        </p:sp>
      </p:grpSp>
      <p:sp>
        <p:nvSpPr>
          <p:cNvPr name="TextBox 5" id="5"/>
          <p:cNvSpPr txBox="true"/>
          <p:nvPr/>
        </p:nvSpPr>
        <p:spPr>
          <a:xfrm rot="0">
            <a:off x="1028700" y="389403"/>
            <a:ext cx="16230600" cy="3339364"/>
          </a:xfrm>
          <a:prstGeom prst="rect">
            <a:avLst/>
          </a:prstGeom>
        </p:spPr>
        <p:txBody>
          <a:bodyPr anchor="t" rtlCol="false" tIns="0" lIns="0" bIns="0" rIns="0">
            <a:spAutoFit/>
          </a:bodyPr>
          <a:lstStyle/>
          <a:p>
            <a:pPr algn="just" marL="543861" indent="-271930" lvl="1">
              <a:lnSpc>
                <a:spcPts val="3778"/>
              </a:lnSpc>
              <a:buFont typeface="Arial"/>
              <a:buChar char="•"/>
            </a:pPr>
            <a:r>
              <a:rPr lang="en-US" b="true" sz="2519">
                <a:solidFill>
                  <a:srgbClr val="020202"/>
                </a:solidFill>
                <a:latin typeface="Lora Bold"/>
                <a:ea typeface="Lora Bold"/>
                <a:cs typeface="Lora Bold"/>
                <a:sym typeface="Lora Bold"/>
              </a:rPr>
              <a:t>Lack of guidance and guidance: Users may have difficulty obtaining the necessary guidance and guidance in the Zara program. There may be a lack of explanation of how the app will be used, and users may feel lost regarding the next steps or functions available.</a:t>
            </a:r>
          </a:p>
          <a:p>
            <a:pPr algn="just" marL="543861" indent="-271930" lvl="1">
              <a:lnSpc>
                <a:spcPts val="3778"/>
              </a:lnSpc>
              <a:buFont typeface="Arial"/>
              <a:buChar char="•"/>
            </a:pPr>
            <a:r>
              <a:rPr lang="en-US" b="true" sz="2519">
                <a:solidFill>
                  <a:srgbClr val="020202"/>
                </a:solidFill>
                <a:latin typeface="Lora Bold"/>
                <a:ea typeface="Lora Bold"/>
                <a:cs typeface="Lora Bold"/>
                <a:sym typeface="Lora Bold"/>
              </a:rPr>
              <a:t>To solve this problem, we have added an option to explain the application</a:t>
            </a:r>
          </a:p>
          <a:p>
            <a:pPr algn="just" marL="543861" indent="-271930" lvl="1">
              <a:lnSpc>
                <a:spcPts val="3778"/>
              </a:lnSpc>
              <a:buFont typeface="Arial"/>
              <a:buChar char="•"/>
            </a:pPr>
            <a:r>
              <a:rPr lang="en-US" b="true" sz="2519">
                <a:solidFill>
                  <a:srgbClr val="020202"/>
                </a:solidFill>
                <a:latin typeface="Lora Bold"/>
                <a:ea typeface="Lora Bold"/>
                <a:cs typeface="Lora Bold"/>
                <a:sym typeface="Lora Bold"/>
              </a:rPr>
              <a:t>Its goal for the user is for the user to learn how to order as well, so that he doesn't feel confused and afraid when using the application</a:t>
            </a:r>
          </a:p>
          <a:p>
            <a:pPr algn="just" marL="0" indent="0" lvl="0">
              <a:lnSpc>
                <a:spcPts val="3778"/>
              </a:lnSpc>
              <a:spcBef>
                <a:spcPct val="0"/>
              </a:spcBef>
            </a:pPr>
          </a:p>
        </p:txBody>
      </p:sp>
      <p:sp>
        <p:nvSpPr>
          <p:cNvPr name="TextBox 6" id="6"/>
          <p:cNvSpPr txBox="true"/>
          <p:nvPr/>
        </p:nvSpPr>
        <p:spPr>
          <a:xfrm rot="0">
            <a:off x="1222647" y="7984221"/>
            <a:ext cx="16036653" cy="1419856"/>
          </a:xfrm>
          <a:prstGeom prst="rect">
            <a:avLst/>
          </a:prstGeom>
        </p:spPr>
        <p:txBody>
          <a:bodyPr anchor="t" rtlCol="false" tIns="0" lIns="0" bIns="0" rIns="0">
            <a:spAutoFit/>
          </a:bodyPr>
          <a:lstStyle/>
          <a:p>
            <a:pPr algn="just" marL="543861" indent="-271930" lvl="1">
              <a:lnSpc>
                <a:spcPts val="3778"/>
              </a:lnSpc>
              <a:buFont typeface="Arial"/>
              <a:buChar char="•"/>
            </a:pPr>
            <a:r>
              <a:rPr lang="en-US" b="true" sz="2519">
                <a:solidFill>
                  <a:srgbClr val="020202"/>
                </a:solidFill>
                <a:latin typeface="Lora Bold"/>
                <a:ea typeface="Lora Bold"/>
                <a:cs typeface="Lora Bold"/>
                <a:sym typeface="Lora Bold"/>
              </a:rPr>
              <a:t>Difficulty searching for products.</a:t>
            </a:r>
          </a:p>
          <a:p>
            <a:pPr algn="just" marL="543861" indent="-271930" lvl="1">
              <a:lnSpc>
                <a:spcPts val="3778"/>
              </a:lnSpc>
              <a:buFont typeface="Arial"/>
              <a:buChar char="•"/>
            </a:pPr>
            <a:r>
              <a:rPr lang="en-US" sz="2519">
                <a:solidFill>
                  <a:srgbClr val="020202"/>
                </a:solidFill>
                <a:latin typeface="Lora"/>
                <a:ea typeface="Lora"/>
                <a:cs typeface="Lora"/>
                <a:sym typeface="Lora"/>
              </a:rPr>
              <a:t>W</a:t>
            </a:r>
            <a:r>
              <a:rPr lang="en-US" b="true" sz="2519">
                <a:solidFill>
                  <a:srgbClr val="020202"/>
                </a:solidFill>
                <a:latin typeface="Lora Bold"/>
                <a:ea typeface="Lora Bold"/>
                <a:cs typeface="Lora Bold"/>
                <a:sym typeface="Lora Bold"/>
              </a:rPr>
              <a:t>e have assigned a serial number to each product.</a:t>
            </a:r>
          </a:p>
          <a:p>
            <a:pPr algn="just" marL="543861" indent="-271930" lvl="1">
              <a:lnSpc>
                <a:spcPts val="3778"/>
              </a:lnSpc>
              <a:spcBef>
                <a:spcPct val="0"/>
              </a:spcBef>
              <a:buFont typeface="Arial"/>
              <a:buChar char="•"/>
            </a:pPr>
            <a:r>
              <a:rPr lang="en-US" sz="2519">
                <a:solidFill>
                  <a:srgbClr val="020202"/>
                </a:solidFill>
                <a:latin typeface="Lora"/>
                <a:ea typeface="Lora"/>
                <a:cs typeface="Lora"/>
                <a:sym typeface="Lora"/>
              </a:rPr>
              <a:t>T</a:t>
            </a:r>
            <a:r>
              <a:rPr lang="en-US" b="true" sz="2519">
                <a:solidFill>
                  <a:srgbClr val="020202"/>
                </a:solidFill>
                <a:latin typeface="Lora Bold"/>
                <a:ea typeface="Lora Bold"/>
                <a:cs typeface="Lora Bold"/>
                <a:sym typeface="Lora Bold"/>
              </a:rPr>
              <a:t>his facilitates the search process and saves time and effort for the user.</a:t>
            </a:r>
          </a:p>
        </p:txBody>
      </p:sp>
      <p:sp>
        <p:nvSpPr>
          <p:cNvPr name="TextBox 7" id="7"/>
          <p:cNvSpPr txBox="true"/>
          <p:nvPr/>
        </p:nvSpPr>
        <p:spPr>
          <a:xfrm rot="0">
            <a:off x="1222647" y="3956403"/>
            <a:ext cx="16036653" cy="2859487"/>
          </a:xfrm>
          <a:prstGeom prst="rect">
            <a:avLst/>
          </a:prstGeom>
        </p:spPr>
        <p:txBody>
          <a:bodyPr anchor="t" rtlCol="false" tIns="0" lIns="0" bIns="0" rIns="0">
            <a:spAutoFit/>
          </a:bodyPr>
          <a:lstStyle/>
          <a:p>
            <a:pPr algn="just" marL="543861" indent="-271930" lvl="1">
              <a:lnSpc>
                <a:spcPts val="3778"/>
              </a:lnSpc>
              <a:buFont typeface="Arial"/>
              <a:buChar char="•"/>
            </a:pPr>
            <a:r>
              <a:rPr lang="en-US" b="true" sz="2519">
                <a:solidFill>
                  <a:srgbClr val="020202"/>
                </a:solidFill>
                <a:latin typeface="Lora Bold"/>
                <a:ea typeface="Lora Bold"/>
                <a:cs typeface="Lora Bold"/>
                <a:sym typeface="Lora Bold"/>
              </a:rPr>
              <a:t>Customers had a lot of consistency issues and we addressed them.</a:t>
            </a:r>
          </a:p>
          <a:p>
            <a:pPr algn="just" marL="543861" indent="-271930" lvl="1">
              <a:lnSpc>
                <a:spcPts val="3778"/>
              </a:lnSpc>
              <a:buFont typeface="Arial"/>
              <a:buChar char="•"/>
            </a:pPr>
            <a:r>
              <a:rPr lang="en-US" sz="2519">
                <a:solidFill>
                  <a:srgbClr val="020202"/>
                </a:solidFill>
                <a:latin typeface="Lora"/>
                <a:ea typeface="Lora"/>
                <a:cs typeface="Lora"/>
                <a:sym typeface="Lora"/>
              </a:rPr>
              <a:t>W</a:t>
            </a:r>
            <a:r>
              <a:rPr lang="en-US" b="true" sz="2519">
                <a:solidFill>
                  <a:srgbClr val="020202"/>
                </a:solidFill>
                <a:latin typeface="Lora Bold"/>
                <a:ea typeface="Lora Bold"/>
                <a:cs typeface="Lora Bold"/>
                <a:sym typeface="Lora Bold"/>
              </a:rPr>
              <a:t>e changed the location of the menu and added pictures. - The product list. We added the phrase “not available” for unavailable products. - We added a rating list for the product details, and displaying product images by dragging. - We added a warning message to the shopping cart. - We added an indicator to track the order.</a:t>
            </a:r>
          </a:p>
          <a:p>
            <a:pPr algn="just" marL="543861" indent="-271930" lvl="1">
              <a:lnSpc>
                <a:spcPts val="3778"/>
              </a:lnSpc>
              <a:spcBef>
                <a:spcPct val="0"/>
              </a:spcBef>
              <a:buFont typeface="Arial"/>
              <a:buChar char="•"/>
            </a:pPr>
            <a:r>
              <a:rPr lang="en-US" sz="2519">
                <a:solidFill>
                  <a:srgbClr val="020202"/>
                </a:solidFill>
                <a:latin typeface="Lora"/>
                <a:ea typeface="Lora"/>
                <a:cs typeface="Lora"/>
                <a:sym typeface="Lora"/>
              </a:rPr>
              <a:t>I</a:t>
            </a:r>
            <a:r>
              <a:rPr lang="en-US" b="true" sz="2519">
                <a:solidFill>
                  <a:srgbClr val="020202"/>
                </a:solidFill>
                <a:latin typeface="Lora Bold"/>
                <a:ea typeface="Lora Bold"/>
                <a:cs typeface="Lora Bold"/>
                <a:sym typeface="Lora Bold"/>
              </a:rPr>
              <a:t>t helps the user how to use the functions correctly and in the way he is accustomed to.</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712605" y="375758"/>
            <a:ext cx="20430225" cy="9582181"/>
            <a:chOff x="0" y="0"/>
            <a:chExt cx="27240299" cy="12776241"/>
          </a:xfrm>
        </p:grpSpPr>
        <p:pic>
          <p:nvPicPr>
            <p:cNvPr name="Picture 3" id="3"/>
            <p:cNvPicPr>
              <a:picLocks noChangeAspect="true"/>
            </p:cNvPicPr>
            <p:nvPr/>
          </p:nvPicPr>
          <p:blipFill>
            <a:blip r:embed="rId2"/>
            <a:srcRect l="0" t="8309" r="0" b="8309"/>
            <a:stretch>
              <a:fillRect/>
            </a:stretch>
          </p:blipFill>
          <p:spPr>
            <a:xfrm flipH="false" flipV="false">
              <a:off x="0" y="0"/>
              <a:ext cx="27240299" cy="12776241"/>
            </a:xfrm>
            <a:prstGeom prst="rect">
              <a:avLst/>
            </a:prstGeom>
          </p:spPr>
        </p:pic>
      </p:grpSp>
      <p:sp>
        <p:nvSpPr>
          <p:cNvPr name="TextBox 4" id="4"/>
          <p:cNvSpPr txBox="true"/>
          <p:nvPr/>
        </p:nvSpPr>
        <p:spPr>
          <a:xfrm rot="0">
            <a:off x="-3748565" y="7083978"/>
            <a:ext cx="25785130" cy="1748904"/>
          </a:xfrm>
          <a:prstGeom prst="rect">
            <a:avLst/>
          </a:prstGeom>
        </p:spPr>
        <p:txBody>
          <a:bodyPr anchor="t" rtlCol="false" tIns="0" lIns="0" bIns="0" rIns="0">
            <a:spAutoFit/>
          </a:bodyPr>
          <a:lstStyle/>
          <a:p>
            <a:pPr algn="ctr">
              <a:lnSpc>
                <a:spcPts val="14334"/>
              </a:lnSpc>
              <a:spcBef>
                <a:spcPct val="0"/>
              </a:spcBef>
            </a:pPr>
            <a:r>
              <a:rPr lang="en-US" b="true" sz="10239">
                <a:solidFill>
                  <a:srgbClr val="000000"/>
                </a:solidFill>
                <a:latin typeface="Lora Bold"/>
                <a:ea typeface="Lora Bold"/>
                <a:cs typeface="Lora Bold"/>
                <a:sym typeface="Lora Bold"/>
              </a:rPr>
              <a:t>          Any Question?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17506950" y="6380071"/>
            <a:ext cx="781050" cy="3906929"/>
            <a:chOff x="0" y="0"/>
            <a:chExt cx="205709" cy="1028985"/>
          </a:xfrm>
        </p:grpSpPr>
        <p:sp>
          <p:nvSpPr>
            <p:cNvPr name="Freeform 3" id="3"/>
            <p:cNvSpPr/>
            <p:nvPr/>
          </p:nvSpPr>
          <p:spPr>
            <a:xfrm flipH="false" flipV="false" rot="0">
              <a:off x="0" y="0"/>
              <a:ext cx="205709" cy="1028985"/>
            </a:xfrm>
            <a:custGeom>
              <a:avLst/>
              <a:gdLst/>
              <a:ahLst/>
              <a:cxnLst/>
              <a:rect r="r" b="b" t="t" l="l"/>
              <a:pathLst>
                <a:path h="1028985" w="205709">
                  <a:moveTo>
                    <a:pt x="0" y="0"/>
                  </a:moveTo>
                  <a:lnTo>
                    <a:pt x="205709" y="0"/>
                  </a:lnTo>
                  <a:lnTo>
                    <a:pt x="205709" y="1028985"/>
                  </a:lnTo>
                  <a:lnTo>
                    <a:pt x="0" y="1028985"/>
                  </a:lnTo>
                  <a:close/>
                </a:path>
              </a:pathLst>
            </a:custGeom>
            <a:solidFill>
              <a:srgbClr val="231F20">
                <a:alpha val="9804"/>
              </a:srgbClr>
            </a:solidFill>
          </p:spPr>
        </p:sp>
        <p:sp>
          <p:nvSpPr>
            <p:cNvPr name="TextBox 4" id="4"/>
            <p:cNvSpPr txBox="true"/>
            <p:nvPr/>
          </p:nvSpPr>
          <p:spPr>
            <a:xfrm>
              <a:off x="0" y="-28575"/>
              <a:ext cx="205709" cy="1057560"/>
            </a:xfrm>
            <a:prstGeom prst="rect">
              <a:avLst/>
            </a:prstGeom>
          </p:spPr>
          <p:txBody>
            <a:bodyPr anchor="ctr" rtlCol="false" tIns="50800" lIns="50800" bIns="50800" rIns="50800"/>
            <a:lstStyle/>
            <a:p>
              <a:pPr algn="ctr">
                <a:lnSpc>
                  <a:spcPts val="2380"/>
                </a:lnSpc>
              </a:pPr>
            </a:p>
          </p:txBody>
        </p:sp>
      </p:grpSp>
      <p:sp>
        <p:nvSpPr>
          <p:cNvPr name="TextBox 5" id="5"/>
          <p:cNvSpPr txBox="true"/>
          <p:nvPr/>
        </p:nvSpPr>
        <p:spPr>
          <a:xfrm rot="0">
            <a:off x="4764559" y="404813"/>
            <a:ext cx="8758882" cy="1123950"/>
          </a:xfrm>
          <a:prstGeom prst="rect">
            <a:avLst/>
          </a:prstGeom>
        </p:spPr>
        <p:txBody>
          <a:bodyPr anchor="t" rtlCol="false" tIns="0" lIns="0" bIns="0" rIns="0">
            <a:spAutoFit/>
          </a:bodyPr>
          <a:lstStyle/>
          <a:p>
            <a:pPr algn="ctr">
              <a:lnSpc>
                <a:spcPts val="8999"/>
              </a:lnSpc>
            </a:pPr>
            <a:r>
              <a:rPr lang="en-US" b="true" sz="7499">
                <a:solidFill>
                  <a:srgbClr val="772A1C"/>
                </a:solidFill>
                <a:latin typeface="Lora Bold"/>
                <a:ea typeface="Lora Bold"/>
                <a:cs typeface="Lora Bold"/>
                <a:sym typeface="Lora Bold"/>
              </a:rPr>
              <a:t>Introduction</a:t>
            </a:r>
          </a:p>
        </p:txBody>
      </p:sp>
      <p:grpSp>
        <p:nvGrpSpPr>
          <p:cNvPr name="Group 6" id="6"/>
          <p:cNvGrpSpPr/>
          <p:nvPr/>
        </p:nvGrpSpPr>
        <p:grpSpPr>
          <a:xfrm rot="0">
            <a:off x="1409662" y="1795254"/>
            <a:ext cx="15470735" cy="6696493"/>
            <a:chOff x="0" y="0"/>
            <a:chExt cx="4074597" cy="1763685"/>
          </a:xfrm>
        </p:grpSpPr>
        <p:sp>
          <p:nvSpPr>
            <p:cNvPr name="Freeform 7" id="7"/>
            <p:cNvSpPr/>
            <p:nvPr/>
          </p:nvSpPr>
          <p:spPr>
            <a:xfrm flipH="false" flipV="false" rot="0">
              <a:off x="0" y="0"/>
              <a:ext cx="4074597" cy="1763685"/>
            </a:xfrm>
            <a:custGeom>
              <a:avLst/>
              <a:gdLst/>
              <a:ahLst/>
              <a:cxnLst/>
              <a:rect r="r" b="b" t="t" l="l"/>
              <a:pathLst>
                <a:path h="1763685" w="4074597">
                  <a:moveTo>
                    <a:pt x="0" y="0"/>
                  </a:moveTo>
                  <a:lnTo>
                    <a:pt x="4074597" y="0"/>
                  </a:lnTo>
                  <a:lnTo>
                    <a:pt x="4074597" y="1763685"/>
                  </a:lnTo>
                  <a:lnTo>
                    <a:pt x="0" y="1763685"/>
                  </a:lnTo>
                  <a:close/>
                </a:path>
              </a:pathLst>
            </a:custGeom>
            <a:solidFill>
              <a:srgbClr val="A38977">
                <a:alpha val="19608"/>
              </a:srgbClr>
            </a:solidFill>
            <a:ln cap="sq">
              <a:noFill/>
              <a:prstDash val="solid"/>
              <a:miter/>
            </a:ln>
          </p:spPr>
        </p:sp>
        <p:sp>
          <p:nvSpPr>
            <p:cNvPr name="TextBox 8" id="8"/>
            <p:cNvSpPr txBox="true"/>
            <p:nvPr/>
          </p:nvSpPr>
          <p:spPr>
            <a:xfrm>
              <a:off x="0" y="-28575"/>
              <a:ext cx="4074597" cy="1792260"/>
            </a:xfrm>
            <a:prstGeom prst="rect">
              <a:avLst/>
            </a:prstGeom>
          </p:spPr>
          <p:txBody>
            <a:bodyPr anchor="ctr" rtlCol="false" tIns="50800" lIns="50800" bIns="50800" rIns="50800"/>
            <a:lstStyle/>
            <a:p>
              <a:pPr algn="ctr">
                <a:lnSpc>
                  <a:spcPts val="2380"/>
                </a:lnSpc>
              </a:pPr>
            </a:p>
          </p:txBody>
        </p:sp>
      </p:grpSp>
      <p:sp>
        <p:nvSpPr>
          <p:cNvPr name="TextBox 9" id="9"/>
          <p:cNvSpPr txBox="true"/>
          <p:nvPr/>
        </p:nvSpPr>
        <p:spPr>
          <a:xfrm rot="0">
            <a:off x="1889973" y="3265848"/>
            <a:ext cx="14946204" cy="3844925"/>
          </a:xfrm>
          <a:prstGeom prst="rect">
            <a:avLst/>
          </a:prstGeom>
        </p:spPr>
        <p:txBody>
          <a:bodyPr anchor="t" rtlCol="false" tIns="0" lIns="0" bIns="0" rIns="0">
            <a:spAutoFit/>
          </a:bodyPr>
          <a:lstStyle/>
          <a:p>
            <a:pPr algn="l">
              <a:lnSpc>
                <a:spcPts val="6249"/>
              </a:lnSpc>
            </a:pPr>
            <a:r>
              <a:rPr lang="en-US" sz="2499" b="true">
                <a:solidFill>
                  <a:srgbClr val="772A1C"/>
                </a:solidFill>
                <a:latin typeface="Lora Bold"/>
                <a:ea typeface="Lora Bold"/>
                <a:cs typeface="Lora Bold"/>
                <a:sym typeface="Lora Bold"/>
              </a:rPr>
              <a:t>The Zara application is a mobile application developed by the well-known fashion retailer, Zara. </a:t>
            </a:r>
          </a:p>
          <a:p>
            <a:pPr algn="l">
              <a:lnSpc>
                <a:spcPts val="6249"/>
              </a:lnSpc>
            </a:pPr>
            <a:r>
              <a:rPr lang="en-US" sz="2499" b="true">
                <a:solidFill>
                  <a:srgbClr val="772A1C"/>
                </a:solidFill>
                <a:latin typeface="Lora Bold"/>
                <a:ea typeface="Lora Bold"/>
                <a:cs typeface="Lora Bold"/>
                <a:sym typeface="Lora Bold"/>
              </a:rPr>
              <a:t>It is designed to provide an enhanced shopping experience for customers who prefer to shop using their smartphones or tablets.</a:t>
            </a:r>
          </a:p>
          <a:p>
            <a:pPr algn="l">
              <a:lnSpc>
                <a:spcPts val="6249"/>
              </a:lnSpc>
            </a:pPr>
            <a:r>
              <a:rPr lang="en-US" sz="2499" b="true">
                <a:solidFill>
                  <a:srgbClr val="772A1C"/>
                </a:solidFill>
                <a:latin typeface="Lora Bold"/>
                <a:ea typeface="Lora Bold"/>
                <a:cs typeface="Lora Bold"/>
                <a:sym typeface="Lora Bold"/>
              </a:rPr>
              <a:t> One of the key features of the Zara app is its With the Zara app, users can explore a wide of fashionable clothing items, including apparel for men, women, and children.</a:t>
            </a:r>
          </a:p>
        </p:txBody>
      </p:sp>
      <p:sp>
        <p:nvSpPr>
          <p:cNvPr name="AutoShape 10" id="10"/>
          <p:cNvSpPr/>
          <p:nvPr/>
        </p:nvSpPr>
        <p:spPr>
          <a:xfrm flipH="true">
            <a:off x="1365442" y="3321053"/>
            <a:ext cx="0" cy="3059018"/>
          </a:xfrm>
          <a:prstGeom prst="line">
            <a:avLst/>
          </a:prstGeom>
          <a:ln cap="flat" w="19050">
            <a:solidFill>
              <a:srgbClr val="A38977"/>
            </a:solidFill>
            <a:prstDash val="solid"/>
            <a:headEnd type="none" len="sm" w="sm"/>
            <a:tailEnd type="none" len="sm" w="sm"/>
          </a:ln>
        </p:spPr>
      </p:sp>
      <p:sp>
        <p:nvSpPr>
          <p:cNvPr name="AutoShape 11" id="11"/>
          <p:cNvSpPr/>
          <p:nvPr/>
        </p:nvSpPr>
        <p:spPr>
          <a:xfrm>
            <a:off x="16836177" y="3321053"/>
            <a:ext cx="0" cy="3059018"/>
          </a:xfrm>
          <a:prstGeom prst="line">
            <a:avLst/>
          </a:prstGeom>
          <a:ln cap="flat" w="19050">
            <a:solidFill>
              <a:srgbClr val="A38977"/>
            </a:solidFill>
            <a:prstDash val="solid"/>
            <a:headEnd type="none" len="sm" w="sm"/>
            <a:tailEnd type="none" len="sm" w="sm"/>
          </a:ln>
        </p:spPr>
      </p:sp>
      <p:grpSp>
        <p:nvGrpSpPr>
          <p:cNvPr name="Group 12" id="12"/>
          <p:cNvGrpSpPr/>
          <p:nvPr/>
        </p:nvGrpSpPr>
        <p:grpSpPr>
          <a:xfrm rot="0">
            <a:off x="0" y="0"/>
            <a:ext cx="781050" cy="3906929"/>
            <a:chOff x="0" y="0"/>
            <a:chExt cx="205709" cy="1028985"/>
          </a:xfrm>
        </p:grpSpPr>
        <p:sp>
          <p:nvSpPr>
            <p:cNvPr name="Freeform 13" id="13"/>
            <p:cNvSpPr/>
            <p:nvPr/>
          </p:nvSpPr>
          <p:spPr>
            <a:xfrm flipH="false" flipV="false" rot="0">
              <a:off x="0" y="0"/>
              <a:ext cx="205709" cy="1028985"/>
            </a:xfrm>
            <a:custGeom>
              <a:avLst/>
              <a:gdLst/>
              <a:ahLst/>
              <a:cxnLst/>
              <a:rect r="r" b="b" t="t" l="l"/>
              <a:pathLst>
                <a:path h="1028985" w="205709">
                  <a:moveTo>
                    <a:pt x="0" y="0"/>
                  </a:moveTo>
                  <a:lnTo>
                    <a:pt x="205709" y="0"/>
                  </a:lnTo>
                  <a:lnTo>
                    <a:pt x="205709" y="1028985"/>
                  </a:lnTo>
                  <a:lnTo>
                    <a:pt x="0" y="1028985"/>
                  </a:lnTo>
                  <a:close/>
                </a:path>
              </a:pathLst>
            </a:custGeom>
            <a:solidFill>
              <a:srgbClr val="020202">
                <a:alpha val="9804"/>
              </a:srgbClr>
            </a:solidFill>
          </p:spPr>
        </p:sp>
        <p:sp>
          <p:nvSpPr>
            <p:cNvPr name="TextBox 14" id="14"/>
            <p:cNvSpPr txBox="true"/>
            <p:nvPr/>
          </p:nvSpPr>
          <p:spPr>
            <a:xfrm>
              <a:off x="0" y="-28575"/>
              <a:ext cx="205709" cy="1057560"/>
            </a:xfrm>
            <a:prstGeom prst="rect">
              <a:avLst/>
            </a:prstGeom>
          </p:spPr>
          <p:txBody>
            <a:bodyPr anchor="ctr" rtlCol="false" tIns="50800" lIns="50800" bIns="50800" rIns="50800"/>
            <a:lstStyle/>
            <a:p>
              <a:pPr algn="ctr">
                <a:lnSpc>
                  <a:spcPts val="2380"/>
                </a:lnSpc>
              </a:pPr>
            </a:p>
          </p:txBody>
        </p:sp>
      </p:grpSp>
      <p:sp>
        <p:nvSpPr>
          <p:cNvPr name="Freeform 15" id="15"/>
          <p:cNvSpPr/>
          <p:nvPr/>
        </p:nvSpPr>
        <p:spPr>
          <a:xfrm flipH="false" flipV="true" rot="-10800000">
            <a:off x="16082286" y="1798041"/>
            <a:ext cx="753891" cy="1523012"/>
          </a:xfrm>
          <a:custGeom>
            <a:avLst/>
            <a:gdLst/>
            <a:ahLst/>
            <a:cxnLst/>
            <a:rect r="r" b="b" t="t" l="l"/>
            <a:pathLst>
              <a:path h="1523012" w="753891">
                <a:moveTo>
                  <a:pt x="0" y="1523012"/>
                </a:moveTo>
                <a:lnTo>
                  <a:pt x="753891" y="1523012"/>
                </a:lnTo>
                <a:lnTo>
                  <a:pt x="753891" y="0"/>
                </a:lnTo>
                <a:lnTo>
                  <a:pt x="0" y="0"/>
                </a:lnTo>
                <a:lnTo>
                  <a:pt x="0" y="1523012"/>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20531" t="0" r="20531" b="0"/>
            <a:stretch>
              <a:fillRect/>
            </a:stretch>
          </p:blipFill>
          <p:spPr>
            <a:xfrm flipH="false" flipV="false">
              <a:off x="0" y="0"/>
              <a:ext cx="24384000" cy="13716000"/>
            </a:xfrm>
            <a:prstGeom prst="rect">
              <a:avLst/>
            </a:prstGeom>
          </p:spPr>
        </p:pic>
      </p:grpSp>
      <p:sp>
        <p:nvSpPr>
          <p:cNvPr name="AutoShape 4" id="4"/>
          <p:cNvSpPr/>
          <p:nvPr/>
        </p:nvSpPr>
        <p:spPr>
          <a:xfrm rot="0">
            <a:off x="811679" y="663312"/>
            <a:ext cx="16664642" cy="0"/>
          </a:xfrm>
          <a:prstGeom prst="line">
            <a:avLst/>
          </a:prstGeom>
          <a:ln cap="flat" w="19050">
            <a:solidFill>
              <a:srgbClr val="000000">
                <a:alpha val="42745"/>
              </a:srgbClr>
            </a:solidFill>
            <a:prstDash val="solid"/>
            <a:headEnd type="none" len="sm" w="sm"/>
            <a:tailEnd type="none" len="sm" w="sm"/>
          </a:ln>
        </p:spPr>
      </p:sp>
      <p:sp>
        <p:nvSpPr>
          <p:cNvPr name="Freeform 5" id="5"/>
          <p:cNvSpPr/>
          <p:nvPr/>
        </p:nvSpPr>
        <p:spPr>
          <a:xfrm flipH="false" flipV="false" rot="-696484">
            <a:off x="157768" y="4125695"/>
            <a:ext cx="975367" cy="1667294"/>
          </a:xfrm>
          <a:custGeom>
            <a:avLst/>
            <a:gdLst/>
            <a:ahLst/>
            <a:cxnLst/>
            <a:rect r="r" b="b" t="t" l="l"/>
            <a:pathLst>
              <a:path h="1667294" w="975367">
                <a:moveTo>
                  <a:pt x="0" y="0"/>
                </a:moveTo>
                <a:lnTo>
                  <a:pt x="975367" y="0"/>
                </a:lnTo>
                <a:lnTo>
                  <a:pt x="975367" y="1667293"/>
                </a:lnTo>
                <a:lnTo>
                  <a:pt x="0" y="16672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3773285">
            <a:off x="16083362" y="-424765"/>
            <a:ext cx="2746851" cy="1514202"/>
          </a:xfrm>
          <a:custGeom>
            <a:avLst/>
            <a:gdLst/>
            <a:ahLst/>
            <a:cxnLst/>
            <a:rect r="r" b="b" t="t" l="l"/>
            <a:pathLst>
              <a:path h="1514202" w="2746851">
                <a:moveTo>
                  <a:pt x="0" y="0"/>
                </a:moveTo>
                <a:lnTo>
                  <a:pt x="2746851" y="0"/>
                </a:lnTo>
                <a:lnTo>
                  <a:pt x="2746851" y="1514202"/>
                </a:lnTo>
                <a:lnTo>
                  <a:pt x="0" y="15142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7554687">
            <a:off x="-809376" y="8587975"/>
            <a:ext cx="3676152" cy="2026479"/>
          </a:xfrm>
          <a:custGeom>
            <a:avLst/>
            <a:gdLst/>
            <a:ahLst/>
            <a:cxnLst/>
            <a:rect r="r" b="b" t="t" l="l"/>
            <a:pathLst>
              <a:path h="2026479" w="3676152">
                <a:moveTo>
                  <a:pt x="0" y="0"/>
                </a:moveTo>
                <a:lnTo>
                  <a:pt x="3676152" y="0"/>
                </a:lnTo>
                <a:lnTo>
                  <a:pt x="3676152" y="2026479"/>
                </a:lnTo>
                <a:lnTo>
                  <a:pt x="0" y="20264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42781" y="4231957"/>
            <a:ext cx="16402438" cy="1642110"/>
          </a:xfrm>
          <a:prstGeom prst="rect">
            <a:avLst/>
          </a:prstGeom>
        </p:spPr>
        <p:txBody>
          <a:bodyPr anchor="t" rtlCol="false" tIns="0" lIns="0" bIns="0" rIns="0">
            <a:spAutoFit/>
          </a:bodyPr>
          <a:lstStyle/>
          <a:p>
            <a:pPr algn="ctr">
              <a:lnSpc>
                <a:spcPts val="13439"/>
              </a:lnSpc>
              <a:spcBef>
                <a:spcPct val="0"/>
              </a:spcBef>
            </a:pPr>
            <a:r>
              <a:rPr lang="en-US" b="true" sz="9600">
                <a:solidFill>
                  <a:srgbClr val="000000"/>
                </a:solidFill>
                <a:latin typeface="Lora Bold"/>
                <a:ea typeface="Lora Bold"/>
                <a:cs typeface="Lora Bold"/>
                <a:sym typeface="Lora Bold"/>
              </a:rPr>
              <a:t>Thank You For Listening</a:t>
            </a:r>
          </a:p>
        </p:txBody>
      </p:sp>
      <p:sp>
        <p:nvSpPr>
          <p:cNvPr name="Freeform 9" id="9"/>
          <p:cNvSpPr/>
          <p:nvPr/>
        </p:nvSpPr>
        <p:spPr>
          <a:xfrm flipH="false" flipV="false" rot="2108983">
            <a:off x="17390226" y="4309853"/>
            <a:ext cx="975367" cy="1667294"/>
          </a:xfrm>
          <a:custGeom>
            <a:avLst/>
            <a:gdLst/>
            <a:ahLst/>
            <a:cxnLst/>
            <a:rect r="r" b="b" t="t" l="l"/>
            <a:pathLst>
              <a:path h="1667294" w="975367">
                <a:moveTo>
                  <a:pt x="0" y="0"/>
                </a:moveTo>
                <a:lnTo>
                  <a:pt x="975367" y="0"/>
                </a:lnTo>
                <a:lnTo>
                  <a:pt x="975367" y="1667294"/>
                </a:lnTo>
                <a:lnTo>
                  <a:pt x="0" y="1667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8425574" y="424574"/>
            <a:ext cx="10287000" cy="9437852"/>
            <a:chOff x="0" y="0"/>
            <a:chExt cx="2709333" cy="2485689"/>
          </a:xfrm>
        </p:grpSpPr>
        <p:sp>
          <p:nvSpPr>
            <p:cNvPr name="Freeform 3" id="3"/>
            <p:cNvSpPr/>
            <p:nvPr/>
          </p:nvSpPr>
          <p:spPr>
            <a:xfrm flipH="false" flipV="false" rot="0">
              <a:off x="0" y="0"/>
              <a:ext cx="2709333" cy="2485690"/>
            </a:xfrm>
            <a:custGeom>
              <a:avLst/>
              <a:gdLst/>
              <a:ahLst/>
              <a:cxnLst/>
              <a:rect r="r" b="b" t="t" l="l"/>
              <a:pathLst>
                <a:path h="2485690" w="2709333">
                  <a:moveTo>
                    <a:pt x="0" y="0"/>
                  </a:moveTo>
                  <a:lnTo>
                    <a:pt x="2709333" y="0"/>
                  </a:lnTo>
                  <a:lnTo>
                    <a:pt x="2709333" y="2485690"/>
                  </a:lnTo>
                  <a:lnTo>
                    <a:pt x="0" y="2485690"/>
                  </a:lnTo>
                  <a:close/>
                </a:path>
              </a:pathLst>
            </a:custGeom>
            <a:solidFill>
              <a:srgbClr val="772A1C"/>
            </a:solidFill>
          </p:spPr>
        </p:sp>
        <p:sp>
          <p:nvSpPr>
            <p:cNvPr name="TextBox 4" id="4"/>
            <p:cNvSpPr txBox="true"/>
            <p:nvPr/>
          </p:nvSpPr>
          <p:spPr>
            <a:xfrm>
              <a:off x="0" y="-28575"/>
              <a:ext cx="2709333" cy="2514264"/>
            </a:xfrm>
            <a:prstGeom prst="rect">
              <a:avLst/>
            </a:prstGeom>
          </p:spPr>
          <p:txBody>
            <a:bodyPr anchor="ctr" rtlCol="false" tIns="50800" lIns="50800" bIns="50800" rIns="50800"/>
            <a:lstStyle/>
            <a:p>
              <a:pPr algn="ctr">
                <a:lnSpc>
                  <a:spcPts val="2380"/>
                </a:lnSpc>
              </a:pPr>
            </a:p>
          </p:txBody>
        </p:sp>
      </p:grpSp>
      <p:sp>
        <p:nvSpPr>
          <p:cNvPr name="Freeform 5" id="5"/>
          <p:cNvSpPr/>
          <p:nvPr/>
        </p:nvSpPr>
        <p:spPr>
          <a:xfrm flipH="false" flipV="false" rot="0">
            <a:off x="17169291" y="-9525"/>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7383125" y="9505894"/>
            <a:ext cx="1399693" cy="771581"/>
          </a:xfrm>
          <a:custGeom>
            <a:avLst/>
            <a:gdLst/>
            <a:ahLst/>
            <a:cxnLst/>
            <a:rect r="r" b="b" t="t" l="l"/>
            <a:pathLst>
              <a:path h="771581" w="1399693">
                <a:moveTo>
                  <a:pt x="1399693" y="771581"/>
                </a:moveTo>
                <a:lnTo>
                  <a:pt x="0" y="771581"/>
                </a:lnTo>
                <a:lnTo>
                  <a:pt x="0" y="0"/>
                </a:lnTo>
                <a:lnTo>
                  <a:pt x="1399693" y="0"/>
                </a:lnTo>
                <a:lnTo>
                  <a:pt x="1399693" y="7715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1930" y="2952592"/>
            <a:ext cx="7376603" cy="1980477"/>
          </a:xfrm>
          <a:custGeom>
            <a:avLst/>
            <a:gdLst/>
            <a:ahLst/>
            <a:cxnLst/>
            <a:rect r="r" b="b" t="t" l="l"/>
            <a:pathLst>
              <a:path h="1980477" w="7376603">
                <a:moveTo>
                  <a:pt x="0" y="0"/>
                </a:moveTo>
                <a:lnTo>
                  <a:pt x="7376602" y="0"/>
                </a:lnTo>
                <a:lnTo>
                  <a:pt x="7376602" y="1980478"/>
                </a:lnTo>
                <a:lnTo>
                  <a:pt x="0" y="1980478"/>
                </a:lnTo>
                <a:lnTo>
                  <a:pt x="0" y="0"/>
                </a:lnTo>
                <a:close/>
              </a:path>
            </a:pathLst>
          </a:custGeom>
          <a:blipFill>
            <a:blip r:embed="rId4"/>
            <a:stretch>
              <a:fillRect l="0" t="0" r="0" b="-49805"/>
            </a:stretch>
          </a:blipFill>
        </p:spPr>
      </p:sp>
      <p:sp>
        <p:nvSpPr>
          <p:cNvPr name="Freeform 8" id="8"/>
          <p:cNvSpPr/>
          <p:nvPr/>
        </p:nvSpPr>
        <p:spPr>
          <a:xfrm flipH="false" flipV="false" rot="0">
            <a:off x="781930" y="7372268"/>
            <a:ext cx="7376603" cy="2434632"/>
          </a:xfrm>
          <a:custGeom>
            <a:avLst/>
            <a:gdLst/>
            <a:ahLst/>
            <a:cxnLst/>
            <a:rect r="r" b="b" t="t" l="l"/>
            <a:pathLst>
              <a:path h="2434632" w="7376603">
                <a:moveTo>
                  <a:pt x="0" y="0"/>
                </a:moveTo>
                <a:lnTo>
                  <a:pt x="7376602" y="0"/>
                </a:lnTo>
                <a:lnTo>
                  <a:pt x="7376602" y="2434632"/>
                </a:lnTo>
                <a:lnTo>
                  <a:pt x="0" y="2434632"/>
                </a:lnTo>
                <a:lnTo>
                  <a:pt x="0" y="0"/>
                </a:lnTo>
                <a:close/>
              </a:path>
            </a:pathLst>
          </a:custGeom>
          <a:blipFill>
            <a:blip r:embed="rId5"/>
            <a:stretch>
              <a:fillRect l="0" t="0" r="0" b="-38918"/>
            </a:stretch>
          </a:blipFill>
        </p:spPr>
      </p:sp>
      <p:sp>
        <p:nvSpPr>
          <p:cNvPr name="Freeform 9" id="9"/>
          <p:cNvSpPr/>
          <p:nvPr/>
        </p:nvSpPr>
        <p:spPr>
          <a:xfrm flipH="false" flipV="false" rot="0">
            <a:off x="781930" y="4933070"/>
            <a:ext cx="7376603" cy="2500712"/>
          </a:xfrm>
          <a:custGeom>
            <a:avLst/>
            <a:gdLst/>
            <a:ahLst/>
            <a:cxnLst/>
            <a:rect r="r" b="b" t="t" l="l"/>
            <a:pathLst>
              <a:path h="2500712" w="7376603">
                <a:moveTo>
                  <a:pt x="0" y="0"/>
                </a:moveTo>
                <a:lnTo>
                  <a:pt x="7376602" y="0"/>
                </a:lnTo>
                <a:lnTo>
                  <a:pt x="7376602" y="2500712"/>
                </a:lnTo>
                <a:lnTo>
                  <a:pt x="0" y="2500712"/>
                </a:lnTo>
                <a:lnTo>
                  <a:pt x="0" y="0"/>
                </a:lnTo>
                <a:close/>
              </a:path>
            </a:pathLst>
          </a:custGeom>
          <a:blipFill>
            <a:blip r:embed="rId6"/>
            <a:stretch>
              <a:fillRect l="0" t="0" r="0" b="-37761"/>
            </a:stretch>
          </a:blipFill>
        </p:spPr>
      </p:sp>
      <p:sp>
        <p:nvSpPr>
          <p:cNvPr name="Freeform 10" id="10"/>
          <p:cNvSpPr/>
          <p:nvPr/>
        </p:nvSpPr>
        <p:spPr>
          <a:xfrm flipH="false" flipV="false" rot="0">
            <a:off x="394634" y="2827621"/>
            <a:ext cx="774590" cy="774590"/>
          </a:xfrm>
          <a:custGeom>
            <a:avLst/>
            <a:gdLst/>
            <a:ahLst/>
            <a:cxnLst/>
            <a:rect r="r" b="b" t="t" l="l"/>
            <a:pathLst>
              <a:path h="774590" w="774590">
                <a:moveTo>
                  <a:pt x="0" y="0"/>
                </a:moveTo>
                <a:lnTo>
                  <a:pt x="774591" y="0"/>
                </a:lnTo>
                <a:lnTo>
                  <a:pt x="774591" y="774590"/>
                </a:lnTo>
                <a:lnTo>
                  <a:pt x="0" y="774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94634" y="4933070"/>
            <a:ext cx="774590" cy="774590"/>
          </a:xfrm>
          <a:custGeom>
            <a:avLst/>
            <a:gdLst/>
            <a:ahLst/>
            <a:cxnLst/>
            <a:rect r="r" b="b" t="t" l="l"/>
            <a:pathLst>
              <a:path h="774590" w="774590">
                <a:moveTo>
                  <a:pt x="0" y="0"/>
                </a:moveTo>
                <a:lnTo>
                  <a:pt x="774591" y="0"/>
                </a:lnTo>
                <a:lnTo>
                  <a:pt x="774591" y="774590"/>
                </a:lnTo>
                <a:lnTo>
                  <a:pt x="0" y="774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94634" y="7245382"/>
            <a:ext cx="774590" cy="774590"/>
          </a:xfrm>
          <a:custGeom>
            <a:avLst/>
            <a:gdLst/>
            <a:ahLst/>
            <a:cxnLst/>
            <a:rect r="r" b="b" t="t" l="l"/>
            <a:pathLst>
              <a:path h="774590" w="774590">
                <a:moveTo>
                  <a:pt x="0" y="0"/>
                </a:moveTo>
                <a:lnTo>
                  <a:pt x="774591" y="0"/>
                </a:lnTo>
                <a:lnTo>
                  <a:pt x="774591" y="774590"/>
                </a:lnTo>
                <a:lnTo>
                  <a:pt x="0" y="774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172575" y="2332821"/>
            <a:ext cx="822588" cy="822588"/>
          </a:xfrm>
          <a:custGeom>
            <a:avLst/>
            <a:gdLst/>
            <a:ahLst/>
            <a:cxnLst/>
            <a:rect r="r" b="b" t="t" l="l"/>
            <a:pathLst>
              <a:path h="822588" w="822588">
                <a:moveTo>
                  <a:pt x="0" y="0"/>
                </a:moveTo>
                <a:lnTo>
                  <a:pt x="822588" y="0"/>
                </a:lnTo>
                <a:lnTo>
                  <a:pt x="822588" y="822588"/>
                </a:lnTo>
                <a:lnTo>
                  <a:pt x="0" y="822588"/>
                </a:lnTo>
                <a:lnTo>
                  <a:pt x="0" y="0"/>
                </a:lnTo>
                <a:close/>
              </a:path>
            </a:pathLst>
          </a:custGeom>
          <a:blipFill>
            <a:blip r:embed="rId9"/>
            <a:stretch>
              <a:fillRect l="0" t="0" r="0" b="0"/>
            </a:stretch>
          </a:blipFill>
        </p:spPr>
      </p:sp>
      <p:sp>
        <p:nvSpPr>
          <p:cNvPr name="Freeform 14" id="14"/>
          <p:cNvSpPr/>
          <p:nvPr/>
        </p:nvSpPr>
        <p:spPr>
          <a:xfrm flipH="false" flipV="false" rot="0">
            <a:off x="9172575" y="4985935"/>
            <a:ext cx="822588" cy="823017"/>
          </a:xfrm>
          <a:custGeom>
            <a:avLst/>
            <a:gdLst/>
            <a:ahLst/>
            <a:cxnLst/>
            <a:rect r="r" b="b" t="t" l="l"/>
            <a:pathLst>
              <a:path h="823017" w="822588">
                <a:moveTo>
                  <a:pt x="0" y="0"/>
                </a:moveTo>
                <a:lnTo>
                  <a:pt x="822588" y="0"/>
                </a:lnTo>
                <a:lnTo>
                  <a:pt x="822588" y="823018"/>
                </a:lnTo>
                <a:lnTo>
                  <a:pt x="0" y="823018"/>
                </a:lnTo>
                <a:lnTo>
                  <a:pt x="0" y="0"/>
                </a:lnTo>
                <a:close/>
              </a:path>
            </a:pathLst>
          </a:custGeom>
          <a:blipFill>
            <a:blip r:embed="rId10"/>
            <a:stretch>
              <a:fillRect l="0" t="0" r="0" b="0"/>
            </a:stretch>
          </a:blipFill>
        </p:spPr>
      </p:sp>
      <p:sp>
        <p:nvSpPr>
          <p:cNvPr name="Freeform 15" id="15"/>
          <p:cNvSpPr/>
          <p:nvPr/>
        </p:nvSpPr>
        <p:spPr>
          <a:xfrm flipH="false" flipV="false" rot="0">
            <a:off x="9172575" y="7563861"/>
            <a:ext cx="822588" cy="822152"/>
          </a:xfrm>
          <a:custGeom>
            <a:avLst/>
            <a:gdLst/>
            <a:ahLst/>
            <a:cxnLst/>
            <a:rect r="r" b="b" t="t" l="l"/>
            <a:pathLst>
              <a:path h="822152" w="822588">
                <a:moveTo>
                  <a:pt x="0" y="0"/>
                </a:moveTo>
                <a:lnTo>
                  <a:pt x="822588" y="0"/>
                </a:lnTo>
                <a:lnTo>
                  <a:pt x="822588" y="822152"/>
                </a:lnTo>
                <a:lnTo>
                  <a:pt x="0" y="822152"/>
                </a:lnTo>
                <a:lnTo>
                  <a:pt x="0" y="0"/>
                </a:lnTo>
                <a:close/>
              </a:path>
            </a:pathLst>
          </a:custGeom>
          <a:blipFill>
            <a:blip r:embed="rId11"/>
            <a:stretch>
              <a:fillRect l="0" t="0" r="0" b="0"/>
            </a:stretch>
          </a:blipFill>
        </p:spPr>
      </p:sp>
      <p:sp>
        <p:nvSpPr>
          <p:cNvPr name="TextBox 16" id="16"/>
          <p:cNvSpPr txBox="true"/>
          <p:nvPr/>
        </p:nvSpPr>
        <p:spPr>
          <a:xfrm rot="0">
            <a:off x="266399" y="1629376"/>
            <a:ext cx="8287068" cy="902065"/>
          </a:xfrm>
          <a:prstGeom prst="rect">
            <a:avLst/>
          </a:prstGeom>
        </p:spPr>
        <p:txBody>
          <a:bodyPr anchor="t" rtlCol="false" tIns="0" lIns="0" bIns="0" rIns="0">
            <a:spAutoFit/>
          </a:bodyPr>
          <a:lstStyle/>
          <a:p>
            <a:pPr algn="ctr" marL="0" indent="0" lvl="0">
              <a:lnSpc>
                <a:spcPts val="3304"/>
              </a:lnSpc>
              <a:spcBef>
                <a:spcPct val="0"/>
              </a:spcBef>
            </a:pPr>
            <a:r>
              <a:rPr lang="en-US" sz="2360" strike="noStrike" u="none">
                <a:solidFill>
                  <a:srgbClr val="000000"/>
                </a:solidFill>
                <a:latin typeface="Basma"/>
                <a:ea typeface="Basma"/>
                <a:cs typeface="Basma"/>
                <a:sym typeface="Basma"/>
              </a:rPr>
              <a:t>First, before we started working on the Zara application, we noticed a lot of criticism on the Twitter(X) platform regarding the design</a:t>
            </a:r>
          </a:p>
        </p:txBody>
      </p:sp>
      <p:sp>
        <p:nvSpPr>
          <p:cNvPr name="TextBox 17" id="17"/>
          <p:cNvSpPr txBox="true"/>
          <p:nvPr/>
        </p:nvSpPr>
        <p:spPr>
          <a:xfrm rot="0">
            <a:off x="1914480" y="332475"/>
            <a:ext cx="4429203" cy="686700"/>
          </a:xfrm>
          <a:prstGeom prst="rect">
            <a:avLst/>
          </a:prstGeom>
        </p:spPr>
        <p:txBody>
          <a:bodyPr anchor="t" rtlCol="false" tIns="0" lIns="0" bIns="0" rIns="0">
            <a:spAutoFit/>
          </a:bodyPr>
          <a:lstStyle/>
          <a:p>
            <a:pPr algn="ctr" marL="0" indent="0" lvl="1">
              <a:lnSpc>
                <a:spcPts val="5407"/>
              </a:lnSpc>
              <a:spcBef>
                <a:spcPct val="0"/>
              </a:spcBef>
            </a:pPr>
            <a:r>
              <a:rPr lang="en-US" b="true" sz="4506" strike="noStrike" u="none">
                <a:solidFill>
                  <a:srgbClr val="772A1C"/>
                </a:solidFill>
                <a:latin typeface="Lora Bold"/>
                <a:ea typeface="Lora Bold"/>
                <a:cs typeface="Lora Bold"/>
                <a:sym typeface="Lora Bold"/>
              </a:rPr>
              <a:t>Problem finding</a:t>
            </a:r>
          </a:p>
        </p:txBody>
      </p:sp>
      <p:sp>
        <p:nvSpPr>
          <p:cNvPr name="TextBox 18" id="18"/>
          <p:cNvSpPr txBox="true"/>
          <p:nvPr/>
        </p:nvSpPr>
        <p:spPr>
          <a:xfrm rot="0">
            <a:off x="12206651" y="352425"/>
            <a:ext cx="2724845" cy="685800"/>
          </a:xfrm>
          <a:prstGeom prst="rect">
            <a:avLst/>
          </a:prstGeom>
        </p:spPr>
        <p:txBody>
          <a:bodyPr anchor="t" rtlCol="false" tIns="0" lIns="0" bIns="0" rIns="0">
            <a:spAutoFit/>
          </a:bodyPr>
          <a:lstStyle/>
          <a:p>
            <a:pPr algn="ctr" marL="0" indent="0" lvl="1">
              <a:lnSpc>
                <a:spcPts val="5407"/>
              </a:lnSpc>
              <a:spcBef>
                <a:spcPct val="0"/>
              </a:spcBef>
            </a:pPr>
            <a:r>
              <a:rPr lang="en-US" b="true" sz="4506" strike="noStrike" u="none">
                <a:solidFill>
                  <a:srgbClr val="F7F2EE"/>
                </a:solidFill>
                <a:latin typeface="Lora Bold"/>
                <a:ea typeface="Lora Bold"/>
                <a:cs typeface="Lora Bold"/>
                <a:sym typeface="Lora Bold"/>
              </a:rPr>
              <a:t>Problems:</a:t>
            </a:r>
          </a:p>
        </p:txBody>
      </p:sp>
      <p:sp>
        <p:nvSpPr>
          <p:cNvPr name="TextBox 19" id="19"/>
          <p:cNvSpPr txBox="true"/>
          <p:nvPr/>
        </p:nvSpPr>
        <p:spPr>
          <a:xfrm rot="0">
            <a:off x="10126189" y="2431382"/>
            <a:ext cx="8042508" cy="523875"/>
          </a:xfrm>
          <a:prstGeom prst="rect">
            <a:avLst/>
          </a:prstGeom>
        </p:spPr>
        <p:txBody>
          <a:bodyPr anchor="t" rtlCol="false" tIns="0" lIns="0" bIns="0" rIns="0">
            <a:spAutoFit/>
          </a:bodyPr>
          <a:lstStyle/>
          <a:p>
            <a:pPr algn="l" marL="0" indent="0" lvl="0">
              <a:lnSpc>
                <a:spcPts val="4499"/>
              </a:lnSpc>
              <a:spcBef>
                <a:spcPct val="0"/>
              </a:spcBef>
            </a:pPr>
            <a:r>
              <a:rPr lang="en-US" b="true" sz="2999">
                <a:solidFill>
                  <a:srgbClr val="FFFFFF"/>
                </a:solidFill>
                <a:latin typeface="Lora Bold"/>
                <a:ea typeface="Lora Bold"/>
                <a:cs typeface="Lora Bold"/>
                <a:sym typeface="Lora Bold"/>
              </a:rPr>
              <a:t> lack of guidance and guidance.</a:t>
            </a:r>
          </a:p>
        </p:txBody>
      </p:sp>
      <p:sp>
        <p:nvSpPr>
          <p:cNvPr name="TextBox 20" id="20"/>
          <p:cNvSpPr txBox="true"/>
          <p:nvPr/>
        </p:nvSpPr>
        <p:spPr>
          <a:xfrm rot="0">
            <a:off x="10126189" y="5097406"/>
            <a:ext cx="8042508" cy="523875"/>
          </a:xfrm>
          <a:prstGeom prst="rect">
            <a:avLst/>
          </a:prstGeom>
        </p:spPr>
        <p:txBody>
          <a:bodyPr anchor="t" rtlCol="false" tIns="0" lIns="0" bIns="0" rIns="0">
            <a:spAutoFit/>
          </a:bodyPr>
          <a:lstStyle/>
          <a:p>
            <a:pPr algn="l" marL="0" indent="0" lvl="0">
              <a:lnSpc>
                <a:spcPts val="4499"/>
              </a:lnSpc>
              <a:spcBef>
                <a:spcPct val="0"/>
              </a:spcBef>
            </a:pPr>
            <a:r>
              <a:rPr lang="en-US" b="true" sz="2999" strike="noStrike" u="none">
                <a:solidFill>
                  <a:srgbClr val="FFFFFF"/>
                </a:solidFill>
                <a:latin typeface="Lora Bold"/>
                <a:ea typeface="Lora Bold"/>
                <a:cs typeface="Lora Bold"/>
                <a:sym typeface="Lora Bold"/>
              </a:rPr>
              <a:t>inconsistent design.</a:t>
            </a:r>
          </a:p>
        </p:txBody>
      </p:sp>
      <p:sp>
        <p:nvSpPr>
          <p:cNvPr name="TextBox 21" id="21"/>
          <p:cNvSpPr txBox="true"/>
          <p:nvPr/>
        </p:nvSpPr>
        <p:spPr>
          <a:xfrm rot="0">
            <a:off x="10126189" y="7674900"/>
            <a:ext cx="7956783" cy="523875"/>
          </a:xfrm>
          <a:prstGeom prst="rect">
            <a:avLst/>
          </a:prstGeom>
        </p:spPr>
        <p:txBody>
          <a:bodyPr anchor="t" rtlCol="false" tIns="0" lIns="0" bIns="0" rIns="0">
            <a:spAutoFit/>
          </a:bodyPr>
          <a:lstStyle/>
          <a:p>
            <a:pPr algn="l" marL="0" indent="0" lvl="0">
              <a:lnSpc>
                <a:spcPts val="4499"/>
              </a:lnSpc>
              <a:spcBef>
                <a:spcPct val="0"/>
              </a:spcBef>
            </a:pPr>
            <a:r>
              <a:rPr lang="en-US" b="true" sz="2999" strike="noStrike" u="none">
                <a:solidFill>
                  <a:srgbClr val="FFFFFF"/>
                </a:solidFill>
                <a:latin typeface="Lora Bold"/>
                <a:ea typeface="Lora Bold"/>
                <a:cs typeface="Lora Bold"/>
                <a:sym typeface="Lora Bold"/>
              </a:rPr>
              <a:t>difficulty in navigating and exploring.</a:t>
            </a:r>
          </a:p>
        </p:txBody>
      </p:sp>
      <p:sp>
        <p:nvSpPr>
          <p:cNvPr name="Freeform 22" id="22"/>
          <p:cNvSpPr/>
          <p:nvPr/>
        </p:nvSpPr>
        <p:spPr>
          <a:xfrm flipH="false" flipV="false" rot="0">
            <a:off x="-433447" y="-95756"/>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7270787">
            <a:off x="-267112" y="9806900"/>
            <a:ext cx="1399693" cy="771581"/>
          </a:xfrm>
          <a:custGeom>
            <a:avLst/>
            <a:gdLst/>
            <a:ahLst/>
            <a:cxnLst/>
            <a:rect r="r" b="b" t="t" l="l"/>
            <a:pathLst>
              <a:path h="771581" w="1399693">
                <a:moveTo>
                  <a:pt x="0" y="0"/>
                </a:moveTo>
                <a:lnTo>
                  <a:pt x="1399693" y="0"/>
                </a:lnTo>
                <a:lnTo>
                  <a:pt x="1399693" y="771581"/>
                </a:lnTo>
                <a:lnTo>
                  <a:pt x="0" y="7715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sp>
        <p:nvSpPr>
          <p:cNvPr name="TextBox 2" id="2"/>
          <p:cNvSpPr txBox="true"/>
          <p:nvPr/>
        </p:nvSpPr>
        <p:spPr>
          <a:xfrm rot="0">
            <a:off x="7211844" y="782769"/>
            <a:ext cx="9346183" cy="1295400"/>
          </a:xfrm>
          <a:prstGeom prst="rect">
            <a:avLst/>
          </a:prstGeom>
        </p:spPr>
        <p:txBody>
          <a:bodyPr anchor="t" rtlCol="false" tIns="0" lIns="0" bIns="0" rIns="0">
            <a:spAutoFit/>
          </a:bodyPr>
          <a:lstStyle/>
          <a:p>
            <a:pPr algn="l">
              <a:lnSpc>
                <a:spcPts val="5160"/>
              </a:lnSpc>
            </a:pPr>
            <a:r>
              <a:rPr lang="en-US" sz="4300" b="true">
                <a:solidFill>
                  <a:srgbClr val="772A1C"/>
                </a:solidFill>
                <a:latin typeface="Lora Bold"/>
                <a:ea typeface="Lora Bold"/>
                <a:cs typeface="Lora Bold"/>
                <a:sym typeface="Lora Bold"/>
              </a:rPr>
              <a:t>We used a user-centered design (USD) approach.</a:t>
            </a:r>
          </a:p>
        </p:txBody>
      </p:sp>
      <p:grpSp>
        <p:nvGrpSpPr>
          <p:cNvPr name="Group 3" id="3"/>
          <p:cNvGrpSpPr/>
          <p:nvPr/>
        </p:nvGrpSpPr>
        <p:grpSpPr>
          <a:xfrm rot="0">
            <a:off x="1028700" y="782769"/>
            <a:ext cx="5290460" cy="9504231"/>
            <a:chOff x="0" y="0"/>
            <a:chExt cx="7053946" cy="12672308"/>
          </a:xfrm>
        </p:grpSpPr>
        <p:pic>
          <p:nvPicPr>
            <p:cNvPr name="Picture 4" id="4"/>
            <p:cNvPicPr>
              <a:picLocks noChangeAspect="true"/>
            </p:cNvPicPr>
            <p:nvPr/>
          </p:nvPicPr>
          <p:blipFill>
            <a:blip r:embed="rId2"/>
            <a:srcRect l="20297" t="0" r="15842" b="8131"/>
            <a:stretch>
              <a:fillRect/>
            </a:stretch>
          </p:blipFill>
          <p:spPr>
            <a:xfrm flipH="false" flipV="false">
              <a:off x="0" y="0"/>
              <a:ext cx="7053946" cy="12672308"/>
            </a:xfrm>
            <a:prstGeom prst="rect">
              <a:avLst/>
            </a:prstGeom>
          </p:spPr>
        </p:pic>
      </p:grpSp>
      <p:grpSp>
        <p:nvGrpSpPr>
          <p:cNvPr name="Group 5" id="5"/>
          <p:cNvGrpSpPr/>
          <p:nvPr/>
        </p:nvGrpSpPr>
        <p:grpSpPr>
          <a:xfrm rot="0">
            <a:off x="6705877" y="2468266"/>
            <a:ext cx="10880843" cy="7238158"/>
            <a:chOff x="0" y="0"/>
            <a:chExt cx="2865736" cy="1906346"/>
          </a:xfrm>
        </p:grpSpPr>
        <p:sp>
          <p:nvSpPr>
            <p:cNvPr name="Freeform 6" id="6"/>
            <p:cNvSpPr/>
            <p:nvPr/>
          </p:nvSpPr>
          <p:spPr>
            <a:xfrm flipH="false" flipV="false" rot="0">
              <a:off x="0" y="0"/>
              <a:ext cx="2865737" cy="1906346"/>
            </a:xfrm>
            <a:custGeom>
              <a:avLst/>
              <a:gdLst/>
              <a:ahLst/>
              <a:cxnLst/>
              <a:rect r="r" b="b" t="t" l="l"/>
              <a:pathLst>
                <a:path h="1906346" w="2865737">
                  <a:moveTo>
                    <a:pt x="0" y="0"/>
                  </a:moveTo>
                  <a:lnTo>
                    <a:pt x="2865737" y="0"/>
                  </a:lnTo>
                  <a:lnTo>
                    <a:pt x="2865737" y="1906346"/>
                  </a:lnTo>
                  <a:lnTo>
                    <a:pt x="0" y="1906346"/>
                  </a:lnTo>
                  <a:close/>
                </a:path>
              </a:pathLst>
            </a:custGeom>
            <a:solidFill>
              <a:srgbClr val="FE9717">
                <a:alpha val="9804"/>
              </a:srgbClr>
            </a:solidFill>
          </p:spPr>
        </p:sp>
        <p:sp>
          <p:nvSpPr>
            <p:cNvPr name="TextBox 7" id="7"/>
            <p:cNvSpPr txBox="true"/>
            <p:nvPr/>
          </p:nvSpPr>
          <p:spPr>
            <a:xfrm>
              <a:off x="0" y="-28575"/>
              <a:ext cx="2865736" cy="1934921"/>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true" flipV="false" rot="-10800000">
            <a:off x="15529333" y="0"/>
            <a:ext cx="2057388" cy="4156339"/>
          </a:xfrm>
          <a:custGeom>
            <a:avLst/>
            <a:gdLst/>
            <a:ahLst/>
            <a:cxnLst/>
            <a:rect r="r" b="b" t="t" l="l"/>
            <a:pathLst>
              <a:path h="4156339" w="2057388">
                <a:moveTo>
                  <a:pt x="2057388" y="0"/>
                </a:moveTo>
                <a:lnTo>
                  <a:pt x="0" y="0"/>
                </a:lnTo>
                <a:lnTo>
                  <a:pt x="0" y="4156339"/>
                </a:lnTo>
                <a:lnTo>
                  <a:pt x="2057388" y="4156339"/>
                </a:lnTo>
                <a:lnTo>
                  <a:pt x="2057388"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6765502" y="2514257"/>
            <a:ext cx="2409742" cy="2629243"/>
          </a:xfrm>
          <a:custGeom>
            <a:avLst/>
            <a:gdLst/>
            <a:ahLst/>
            <a:cxnLst/>
            <a:rect r="r" b="b" t="t" l="l"/>
            <a:pathLst>
              <a:path h="2629243" w="2409742">
                <a:moveTo>
                  <a:pt x="2409742" y="0"/>
                </a:moveTo>
                <a:lnTo>
                  <a:pt x="0" y="0"/>
                </a:lnTo>
                <a:lnTo>
                  <a:pt x="0" y="2629243"/>
                </a:lnTo>
                <a:lnTo>
                  <a:pt x="2409742" y="2629243"/>
                </a:lnTo>
                <a:lnTo>
                  <a:pt x="240974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9175244" y="4220263"/>
            <a:ext cx="2409742" cy="2629243"/>
          </a:xfrm>
          <a:custGeom>
            <a:avLst/>
            <a:gdLst/>
            <a:ahLst/>
            <a:cxnLst/>
            <a:rect r="r" b="b" t="t" l="l"/>
            <a:pathLst>
              <a:path h="2629243" w="2409742">
                <a:moveTo>
                  <a:pt x="2409742" y="0"/>
                </a:moveTo>
                <a:lnTo>
                  <a:pt x="0" y="0"/>
                </a:lnTo>
                <a:lnTo>
                  <a:pt x="0" y="2629243"/>
                </a:lnTo>
                <a:lnTo>
                  <a:pt x="2409742" y="2629243"/>
                </a:lnTo>
                <a:lnTo>
                  <a:pt x="240974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1584986" y="5877646"/>
            <a:ext cx="2409742" cy="2629243"/>
          </a:xfrm>
          <a:custGeom>
            <a:avLst/>
            <a:gdLst/>
            <a:ahLst/>
            <a:cxnLst/>
            <a:rect r="r" b="b" t="t" l="l"/>
            <a:pathLst>
              <a:path h="2629243" w="2409742">
                <a:moveTo>
                  <a:pt x="2409742" y="0"/>
                </a:moveTo>
                <a:lnTo>
                  <a:pt x="0" y="0"/>
                </a:lnTo>
                <a:lnTo>
                  <a:pt x="0" y="2629243"/>
                </a:lnTo>
                <a:lnTo>
                  <a:pt x="2409742" y="2629243"/>
                </a:lnTo>
                <a:lnTo>
                  <a:pt x="240974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13994728" y="7652537"/>
            <a:ext cx="1135075" cy="1238468"/>
          </a:xfrm>
          <a:custGeom>
            <a:avLst/>
            <a:gdLst/>
            <a:ahLst/>
            <a:cxnLst/>
            <a:rect r="r" b="b" t="t" l="l"/>
            <a:pathLst>
              <a:path h="1238468" w="1135075">
                <a:moveTo>
                  <a:pt x="1135075" y="0"/>
                </a:moveTo>
                <a:lnTo>
                  <a:pt x="0" y="0"/>
                </a:lnTo>
                <a:lnTo>
                  <a:pt x="0" y="1238468"/>
                </a:lnTo>
                <a:lnTo>
                  <a:pt x="1135075" y="1238468"/>
                </a:lnTo>
                <a:lnTo>
                  <a:pt x="1135075" y="0"/>
                </a:lnTo>
                <a:close/>
              </a:path>
            </a:pathLst>
          </a:custGeom>
          <a:blipFill>
            <a:blip r:embed="rId5">
              <a:extLst>
                <a:ext uri="{96DAC541-7B7A-43D3-8B79-37D633B846F1}">
                  <asvg:svgBlip xmlns:asvg="http://schemas.microsoft.com/office/drawing/2016/SVG/main" r:embed="rId6"/>
                </a:ext>
              </a:extLst>
            </a:blip>
            <a:stretch>
              <a:fillRect l="-110731" t="0" r="0" b="-110731"/>
            </a:stretch>
          </a:blipFill>
        </p:spPr>
      </p:sp>
      <p:sp>
        <p:nvSpPr>
          <p:cNvPr name="Freeform 13" id="13"/>
          <p:cNvSpPr/>
          <p:nvPr/>
        </p:nvSpPr>
        <p:spPr>
          <a:xfrm flipH="false" flipV="false" rot="0">
            <a:off x="14961796" y="7652537"/>
            <a:ext cx="1135075" cy="1238468"/>
          </a:xfrm>
          <a:custGeom>
            <a:avLst/>
            <a:gdLst/>
            <a:ahLst/>
            <a:cxnLst/>
            <a:rect r="r" b="b" t="t" l="l"/>
            <a:pathLst>
              <a:path h="1238468" w="1135075">
                <a:moveTo>
                  <a:pt x="0" y="0"/>
                </a:moveTo>
                <a:lnTo>
                  <a:pt x="1135074" y="0"/>
                </a:lnTo>
                <a:lnTo>
                  <a:pt x="1135074" y="1238468"/>
                </a:lnTo>
                <a:lnTo>
                  <a:pt x="0" y="1238468"/>
                </a:lnTo>
                <a:lnTo>
                  <a:pt x="0" y="0"/>
                </a:lnTo>
                <a:close/>
              </a:path>
            </a:pathLst>
          </a:custGeom>
          <a:blipFill>
            <a:blip r:embed="rId5">
              <a:extLst>
                <a:ext uri="{96DAC541-7B7A-43D3-8B79-37D633B846F1}">
                  <asvg:svgBlip xmlns:asvg="http://schemas.microsoft.com/office/drawing/2016/SVG/main" r:embed="rId6"/>
                </a:ext>
              </a:extLst>
            </a:blip>
            <a:stretch>
              <a:fillRect l="-110731" t="0" r="0" b="-110731"/>
            </a:stretch>
          </a:blipFill>
        </p:spPr>
      </p:sp>
      <p:sp>
        <p:nvSpPr>
          <p:cNvPr name="Freeform 14" id="14"/>
          <p:cNvSpPr/>
          <p:nvPr/>
        </p:nvSpPr>
        <p:spPr>
          <a:xfrm flipH="false" flipV="true" rot="-5400000">
            <a:off x="14855197" y="6028193"/>
            <a:ext cx="3720370" cy="1237023"/>
          </a:xfrm>
          <a:custGeom>
            <a:avLst/>
            <a:gdLst/>
            <a:ahLst/>
            <a:cxnLst/>
            <a:rect r="r" b="b" t="t" l="l"/>
            <a:pathLst>
              <a:path h="1237023" w="3720370">
                <a:moveTo>
                  <a:pt x="0" y="1237023"/>
                </a:moveTo>
                <a:lnTo>
                  <a:pt x="3720370" y="1237023"/>
                </a:lnTo>
                <a:lnTo>
                  <a:pt x="3720370" y="0"/>
                </a:lnTo>
                <a:lnTo>
                  <a:pt x="0" y="0"/>
                </a:lnTo>
                <a:lnTo>
                  <a:pt x="0" y="1237023"/>
                </a:lnTo>
                <a:close/>
              </a:path>
            </a:pathLst>
          </a:custGeom>
          <a:blipFill>
            <a:blip r:embed="rId7">
              <a:extLst>
                <a:ext uri="{96DAC541-7B7A-43D3-8B79-37D633B846F1}">
                  <asvg:svgBlip xmlns:asvg="http://schemas.microsoft.com/office/drawing/2016/SVG/main" r:embed="rId8"/>
                </a:ext>
              </a:extLst>
            </a:blip>
            <a:stretch>
              <a:fillRect l="0" t="0" r="-25268" b="-25268"/>
            </a:stretch>
          </a:blipFill>
        </p:spPr>
      </p:sp>
      <p:sp>
        <p:nvSpPr>
          <p:cNvPr name="Freeform 15" id="15"/>
          <p:cNvSpPr/>
          <p:nvPr/>
        </p:nvSpPr>
        <p:spPr>
          <a:xfrm flipH="false" flipV="false" rot="-5400000">
            <a:off x="16231024" y="3613979"/>
            <a:ext cx="2170703" cy="217199"/>
          </a:xfrm>
          <a:custGeom>
            <a:avLst/>
            <a:gdLst/>
            <a:ahLst/>
            <a:cxnLst/>
            <a:rect r="r" b="b" t="t" l="l"/>
            <a:pathLst>
              <a:path h="217199" w="2170703">
                <a:moveTo>
                  <a:pt x="0" y="0"/>
                </a:moveTo>
                <a:lnTo>
                  <a:pt x="2170703" y="0"/>
                </a:lnTo>
                <a:lnTo>
                  <a:pt x="2170703" y="217200"/>
                </a:lnTo>
                <a:lnTo>
                  <a:pt x="0" y="217200"/>
                </a:lnTo>
                <a:lnTo>
                  <a:pt x="0" y="0"/>
                </a:lnTo>
                <a:close/>
              </a:path>
            </a:pathLst>
          </a:custGeom>
          <a:blipFill>
            <a:blip r:embed="rId9">
              <a:extLst>
                <a:ext uri="{96DAC541-7B7A-43D3-8B79-37D633B846F1}">
                  <asvg:svgBlip xmlns:asvg="http://schemas.microsoft.com/office/drawing/2016/SVG/main" r:embed="rId10"/>
                </a:ext>
              </a:extLst>
            </a:blip>
            <a:stretch>
              <a:fillRect l="0" t="0" r="-45540" b="0"/>
            </a:stretch>
          </a:blipFill>
        </p:spPr>
      </p:sp>
      <p:sp>
        <p:nvSpPr>
          <p:cNvPr name="Freeform 16" id="16"/>
          <p:cNvSpPr/>
          <p:nvPr/>
        </p:nvSpPr>
        <p:spPr>
          <a:xfrm flipH="false" flipV="false" rot="0">
            <a:off x="14370965" y="2522444"/>
            <a:ext cx="2962929" cy="229568"/>
          </a:xfrm>
          <a:custGeom>
            <a:avLst/>
            <a:gdLst/>
            <a:ahLst/>
            <a:cxnLst/>
            <a:rect r="r" b="b" t="t" l="l"/>
            <a:pathLst>
              <a:path h="229568" w="2962929">
                <a:moveTo>
                  <a:pt x="0" y="0"/>
                </a:moveTo>
                <a:lnTo>
                  <a:pt x="2962928" y="0"/>
                </a:lnTo>
                <a:lnTo>
                  <a:pt x="2962928" y="229567"/>
                </a:lnTo>
                <a:lnTo>
                  <a:pt x="0" y="229567"/>
                </a:lnTo>
                <a:lnTo>
                  <a:pt x="0" y="0"/>
                </a:lnTo>
                <a:close/>
              </a:path>
            </a:pathLst>
          </a:custGeom>
          <a:blipFill>
            <a:blip r:embed="rId9">
              <a:extLst>
                <a:ext uri="{96DAC541-7B7A-43D3-8B79-37D633B846F1}">
                  <asvg:svgBlip xmlns:asvg="http://schemas.microsoft.com/office/drawing/2016/SVG/main" r:embed="rId10"/>
                </a:ext>
              </a:extLst>
            </a:blip>
            <a:stretch>
              <a:fillRect l="0" t="0" r="-12698" b="0"/>
            </a:stretch>
          </a:blipFill>
        </p:spPr>
      </p:sp>
      <p:sp>
        <p:nvSpPr>
          <p:cNvPr name="Freeform 17" id="17"/>
          <p:cNvSpPr/>
          <p:nvPr/>
        </p:nvSpPr>
        <p:spPr>
          <a:xfrm flipH="false" flipV="false" rot="0">
            <a:off x="11452345" y="2522444"/>
            <a:ext cx="2962929" cy="229568"/>
          </a:xfrm>
          <a:custGeom>
            <a:avLst/>
            <a:gdLst/>
            <a:ahLst/>
            <a:cxnLst/>
            <a:rect r="r" b="b" t="t" l="l"/>
            <a:pathLst>
              <a:path h="229568" w="2962929">
                <a:moveTo>
                  <a:pt x="0" y="0"/>
                </a:moveTo>
                <a:lnTo>
                  <a:pt x="2962929" y="0"/>
                </a:lnTo>
                <a:lnTo>
                  <a:pt x="2962929" y="229567"/>
                </a:lnTo>
                <a:lnTo>
                  <a:pt x="0" y="229567"/>
                </a:lnTo>
                <a:lnTo>
                  <a:pt x="0" y="0"/>
                </a:lnTo>
                <a:close/>
              </a:path>
            </a:pathLst>
          </a:custGeom>
          <a:blipFill>
            <a:blip r:embed="rId9">
              <a:extLst>
                <a:ext uri="{96DAC541-7B7A-43D3-8B79-37D633B846F1}">
                  <asvg:svgBlip xmlns:asvg="http://schemas.microsoft.com/office/drawing/2016/SVG/main" r:embed="rId10"/>
                </a:ext>
              </a:extLst>
            </a:blip>
            <a:stretch>
              <a:fillRect l="0" t="0" r="-12698" b="0"/>
            </a:stretch>
          </a:blipFill>
        </p:spPr>
      </p:sp>
      <p:sp>
        <p:nvSpPr>
          <p:cNvPr name="Freeform 18" id="18"/>
          <p:cNvSpPr/>
          <p:nvPr/>
        </p:nvSpPr>
        <p:spPr>
          <a:xfrm flipH="true" flipV="false" rot="0">
            <a:off x="9503697" y="2522444"/>
            <a:ext cx="2369194" cy="229568"/>
          </a:xfrm>
          <a:custGeom>
            <a:avLst/>
            <a:gdLst/>
            <a:ahLst/>
            <a:cxnLst/>
            <a:rect r="r" b="b" t="t" l="l"/>
            <a:pathLst>
              <a:path h="229568" w="2369194">
                <a:moveTo>
                  <a:pt x="2369194" y="0"/>
                </a:moveTo>
                <a:lnTo>
                  <a:pt x="0" y="0"/>
                </a:lnTo>
                <a:lnTo>
                  <a:pt x="0" y="229567"/>
                </a:lnTo>
                <a:lnTo>
                  <a:pt x="2369194" y="229567"/>
                </a:lnTo>
                <a:lnTo>
                  <a:pt x="2369194" y="0"/>
                </a:lnTo>
                <a:close/>
              </a:path>
            </a:pathLst>
          </a:custGeom>
          <a:blipFill>
            <a:blip r:embed="rId9">
              <a:extLst>
                <a:ext uri="{96DAC541-7B7A-43D3-8B79-37D633B846F1}">
                  <asvg:svgBlip xmlns:asvg="http://schemas.microsoft.com/office/drawing/2016/SVG/main" r:embed="rId10"/>
                </a:ext>
              </a:extLst>
            </a:blip>
            <a:stretch>
              <a:fillRect l="-40940" t="0" r="0" b="0"/>
            </a:stretch>
          </a:blipFill>
        </p:spPr>
      </p:sp>
      <p:sp>
        <p:nvSpPr>
          <p:cNvPr name="TextBox 19" id="19"/>
          <p:cNvSpPr txBox="true"/>
          <p:nvPr/>
        </p:nvSpPr>
        <p:spPr>
          <a:xfrm rot="0">
            <a:off x="7090376" y="2834891"/>
            <a:ext cx="2053624" cy="638175"/>
          </a:xfrm>
          <a:prstGeom prst="rect">
            <a:avLst/>
          </a:prstGeom>
        </p:spPr>
        <p:txBody>
          <a:bodyPr anchor="t" rtlCol="false" tIns="0" lIns="0" bIns="0" rIns="0">
            <a:spAutoFit/>
          </a:bodyPr>
          <a:lstStyle/>
          <a:p>
            <a:pPr algn="l">
              <a:lnSpc>
                <a:spcPts val="5160"/>
              </a:lnSpc>
            </a:pPr>
            <a:r>
              <a:rPr lang="en-US" sz="4300" b="true">
                <a:solidFill>
                  <a:srgbClr val="772A1C"/>
                </a:solidFill>
                <a:latin typeface="Scheherazade Bold"/>
                <a:ea typeface="Scheherazade Bold"/>
                <a:cs typeface="Scheherazade Bold"/>
                <a:sym typeface="Scheherazade Bold"/>
              </a:rPr>
              <a:t>research</a:t>
            </a:r>
          </a:p>
        </p:txBody>
      </p:sp>
      <p:sp>
        <p:nvSpPr>
          <p:cNvPr name="TextBox 20" id="20"/>
          <p:cNvSpPr txBox="true"/>
          <p:nvPr/>
        </p:nvSpPr>
        <p:spPr>
          <a:xfrm rot="0">
            <a:off x="9309711" y="4618342"/>
            <a:ext cx="2142634" cy="525158"/>
          </a:xfrm>
          <a:prstGeom prst="rect">
            <a:avLst/>
          </a:prstGeom>
        </p:spPr>
        <p:txBody>
          <a:bodyPr anchor="t" rtlCol="false" tIns="0" lIns="0" bIns="0" rIns="0">
            <a:spAutoFit/>
          </a:bodyPr>
          <a:lstStyle/>
          <a:p>
            <a:pPr algn="l">
              <a:lnSpc>
                <a:spcPts val="4183"/>
              </a:lnSpc>
            </a:pPr>
            <a:r>
              <a:rPr lang="en-US" sz="3486" b="true">
                <a:solidFill>
                  <a:srgbClr val="772A1C"/>
                </a:solidFill>
                <a:latin typeface="Scheherazade Bold"/>
                <a:ea typeface="Scheherazade Bold"/>
                <a:cs typeface="Scheherazade Bold"/>
                <a:sym typeface="Scheherazade Bold"/>
              </a:rPr>
              <a:t>requirements</a:t>
            </a:r>
          </a:p>
        </p:txBody>
      </p:sp>
      <p:sp>
        <p:nvSpPr>
          <p:cNvPr name="TextBox 21" id="21"/>
          <p:cNvSpPr txBox="true"/>
          <p:nvPr/>
        </p:nvSpPr>
        <p:spPr>
          <a:xfrm rot="0">
            <a:off x="12146299" y="6211331"/>
            <a:ext cx="2053624" cy="638175"/>
          </a:xfrm>
          <a:prstGeom prst="rect">
            <a:avLst/>
          </a:prstGeom>
        </p:spPr>
        <p:txBody>
          <a:bodyPr anchor="t" rtlCol="false" tIns="0" lIns="0" bIns="0" rIns="0">
            <a:spAutoFit/>
          </a:bodyPr>
          <a:lstStyle/>
          <a:p>
            <a:pPr algn="l">
              <a:lnSpc>
                <a:spcPts val="5160"/>
              </a:lnSpc>
            </a:pPr>
            <a:r>
              <a:rPr lang="en-US" sz="4300" b="true">
                <a:solidFill>
                  <a:srgbClr val="772A1C"/>
                </a:solidFill>
                <a:latin typeface="Scheherazade Bold"/>
                <a:ea typeface="Scheherazade Bold"/>
                <a:cs typeface="Scheherazade Bold"/>
                <a:sym typeface="Scheherazade Bold"/>
              </a:rPr>
              <a:t>design</a:t>
            </a:r>
          </a:p>
        </p:txBody>
      </p:sp>
      <p:sp>
        <p:nvSpPr>
          <p:cNvPr name="TextBox 22" id="22"/>
          <p:cNvSpPr txBox="true"/>
          <p:nvPr/>
        </p:nvSpPr>
        <p:spPr>
          <a:xfrm rot="0">
            <a:off x="14199923" y="7986021"/>
            <a:ext cx="2142634" cy="581025"/>
          </a:xfrm>
          <a:prstGeom prst="rect">
            <a:avLst/>
          </a:prstGeom>
        </p:spPr>
        <p:txBody>
          <a:bodyPr anchor="t" rtlCol="false" tIns="0" lIns="0" bIns="0" rIns="0">
            <a:spAutoFit/>
          </a:bodyPr>
          <a:lstStyle/>
          <a:p>
            <a:pPr algn="l">
              <a:lnSpc>
                <a:spcPts val="4663"/>
              </a:lnSpc>
            </a:pPr>
            <a:r>
              <a:rPr lang="en-US" sz="3886" b="true">
                <a:solidFill>
                  <a:srgbClr val="772A1C"/>
                </a:solidFill>
                <a:latin typeface="Scheherazade Bold"/>
                <a:ea typeface="Scheherazade Bold"/>
                <a:cs typeface="Scheherazade Bold"/>
                <a:sym typeface="Scheherazade Bold"/>
              </a:rPr>
              <a:t>evaluation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9289127"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0527938" cy="10287000"/>
            <a:chOff x="0" y="0"/>
            <a:chExt cx="2772790" cy="2709333"/>
          </a:xfrm>
        </p:grpSpPr>
        <p:sp>
          <p:nvSpPr>
            <p:cNvPr name="Freeform 6" id="6"/>
            <p:cNvSpPr/>
            <p:nvPr/>
          </p:nvSpPr>
          <p:spPr>
            <a:xfrm flipH="false" flipV="false" rot="0">
              <a:off x="0" y="0"/>
              <a:ext cx="2772790" cy="2709333"/>
            </a:xfrm>
            <a:custGeom>
              <a:avLst/>
              <a:gdLst/>
              <a:ahLst/>
              <a:cxnLst/>
              <a:rect r="r" b="b" t="t" l="l"/>
              <a:pathLst>
                <a:path h="2709333" w="2772790">
                  <a:moveTo>
                    <a:pt x="0" y="0"/>
                  </a:moveTo>
                  <a:lnTo>
                    <a:pt x="2772790" y="0"/>
                  </a:lnTo>
                  <a:lnTo>
                    <a:pt x="2772790" y="2709333"/>
                  </a:lnTo>
                  <a:lnTo>
                    <a:pt x="0" y="2709333"/>
                  </a:lnTo>
                  <a:close/>
                </a:path>
              </a:pathLst>
            </a:custGeom>
            <a:solidFill>
              <a:srgbClr val="86523C">
                <a:alpha val="9804"/>
              </a:srgbClr>
            </a:solidFill>
          </p:spPr>
        </p:sp>
        <p:sp>
          <p:nvSpPr>
            <p:cNvPr name="TextBox 7" id="7"/>
            <p:cNvSpPr txBox="true"/>
            <p:nvPr/>
          </p:nvSpPr>
          <p:spPr>
            <a:xfrm>
              <a:off x="0" y="-28575"/>
              <a:ext cx="2772790"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073296" y="1033347"/>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073296" y="8514536"/>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284800" y="1815211"/>
            <a:ext cx="1811444" cy="1811444"/>
          </a:xfrm>
          <a:custGeom>
            <a:avLst/>
            <a:gdLst/>
            <a:ahLst/>
            <a:cxnLst/>
            <a:rect r="r" b="b" t="t" l="l"/>
            <a:pathLst>
              <a:path h="1811444" w="1811444">
                <a:moveTo>
                  <a:pt x="0" y="0"/>
                </a:moveTo>
                <a:lnTo>
                  <a:pt x="1811444" y="0"/>
                </a:lnTo>
                <a:lnTo>
                  <a:pt x="1811444" y="1811444"/>
                </a:lnTo>
                <a:lnTo>
                  <a:pt x="0" y="1811444"/>
                </a:lnTo>
                <a:lnTo>
                  <a:pt x="0" y="0"/>
                </a:lnTo>
                <a:close/>
              </a:path>
            </a:pathLst>
          </a:custGeom>
          <a:blipFill>
            <a:blip r:embed="rId4"/>
            <a:stretch>
              <a:fillRect l="0" t="0" r="0" b="0"/>
            </a:stretch>
          </a:blipFill>
        </p:spPr>
      </p:sp>
      <p:sp>
        <p:nvSpPr>
          <p:cNvPr name="TextBox 11" id="11"/>
          <p:cNvSpPr txBox="true"/>
          <p:nvPr/>
        </p:nvSpPr>
        <p:spPr>
          <a:xfrm rot="5400000">
            <a:off x="10670951" y="4048125"/>
            <a:ext cx="6427978" cy="2190750"/>
          </a:xfrm>
          <a:prstGeom prst="rect">
            <a:avLst/>
          </a:prstGeom>
        </p:spPr>
        <p:txBody>
          <a:bodyPr anchor="t" rtlCol="false" tIns="0" lIns="0" bIns="0" rIns="0">
            <a:spAutoFit/>
          </a:bodyPr>
          <a:lstStyle/>
          <a:p>
            <a:pPr algn="ctr">
              <a:lnSpc>
                <a:spcPts val="8640"/>
              </a:lnSpc>
            </a:pPr>
            <a:r>
              <a:rPr lang="en-US" sz="7200" b="true">
                <a:solidFill>
                  <a:srgbClr val="F8F2EE"/>
                </a:solidFill>
                <a:latin typeface="Lora Bold"/>
                <a:ea typeface="Lora Bold"/>
                <a:cs typeface="Lora Bold"/>
                <a:sym typeface="Lora Bold"/>
              </a:rPr>
              <a:t>1 - research</a:t>
            </a:r>
          </a:p>
          <a:p>
            <a:pPr algn="ctr">
              <a:lnSpc>
                <a:spcPts val="8640"/>
              </a:lnSpc>
            </a:pPr>
          </a:p>
        </p:txBody>
      </p:sp>
      <p:sp>
        <p:nvSpPr>
          <p:cNvPr name="TextBox 12" id="12"/>
          <p:cNvSpPr txBox="true"/>
          <p:nvPr/>
        </p:nvSpPr>
        <p:spPr>
          <a:xfrm rot="0">
            <a:off x="2000196" y="4569024"/>
            <a:ext cx="8698985" cy="2331352"/>
          </a:xfrm>
          <a:prstGeom prst="rect">
            <a:avLst/>
          </a:prstGeom>
        </p:spPr>
        <p:txBody>
          <a:bodyPr anchor="t" rtlCol="false" tIns="0" lIns="0" bIns="0" rIns="0">
            <a:spAutoFit/>
          </a:bodyPr>
          <a:lstStyle/>
          <a:p>
            <a:pPr algn="ctr">
              <a:lnSpc>
                <a:spcPts val="4656"/>
              </a:lnSpc>
            </a:pPr>
            <a:r>
              <a:rPr lang="en-US" sz="3104">
                <a:solidFill>
                  <a:srgbClr val="000000"/>
                </a:solidFill>
                <a:latin typeface="Lora"/>
                <a:ea typeface="Lora"/>
                <a:cs typeface="Lora"/>
                <a:sym typeface="Lora"/>
              </a:rPr>
              <a:t>This stage focuses on collecting data through different methods</a:t>
            </a:r>
          </a:p>
          <a:p>
            <a:pPr algn="ctr">
              <a:lnSpc>
                <a:spcPts val="4656"/>
              </a:lnSpc>
            </a:pPr>
            <a:r>
              <a:rPr lang="en-US" sz="3104">
                <a:solidFill>
                  <a:srgbClr val="000000"/>
                </a:solidFill>
                <a:latin typeface="Lora"/>
                <a:ea typeface="Lora"/>
                <a:cs typeface="Lora"/>
                <a:sym typeface="Lora"/>
              </a:rPr>
              <a:t>We collected our data through a survey, and the group we targeted was 20 adults.</a:t>
            </a:r>
          </a:p>
        </p:txBody>
      </p:sp>
      <p:sp>
        <p:nvSpPr>
          <p:cNvPr name="TextBox 13" id="13"/>
          <p:cNvSpPr txBox="true"/>
          <p:nvPr/>
        </p:nvSpPr>
        <p:spPr>
          <a:xfrm rot="0">
            <a:off x="3300446" y="3189268"/>
            <a:ext cx="7127185" cy="573059"/>
          </a:xfrm>
          <a:prstGeom prst="rect">
            <a:avLst/>
          </a:prstGeom>
        </p:spPr>
        <p:txBody>
          <a:bodyPr anchor="t" rtlCol="false" tIns="0" lIns="0" bIns="0" rIns="0">
            <a:spAutoFit/>
          </a:bodyPr>
          <a:lstStyle/>
          <a:p>
            <a:pPr algn="l">
              <a:lnSpc>
                <a:spcPts val="4767"/>
              </a:lnSpc>
            </a:pPr>
            <a:r>
              <a:rPr lang="en-US" sz="3405" b="true">
                <a:solidFill>
                  <a:srgbClr val="772A1C"/>
                </a:solidFill>
                <a:latin typeface="Lora Bold"/>
                <a:ea typeface="Lora Bold"/>
                <a:cs typeface="Lora Bold"/>
                <a:sym typeface="Lora Bold"/>
              </a:rPr>
              <a:t>The first stage was research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10155902"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3084383" cy="10287000"/>
            <a:chOff x="0" y="0"/>
            <a:chExt cx="3446093" cy="2709333"/>
          </a:xfrm>
        </p:grpSpPr>
        <p:sp>
          <p:nvSpPr>
            <p:cNvPr name="Freeform 6" id="6"/>
            <p:cNvSpPr/>
            <p:nvPr/>
          </p:nvSpPr>
          <p:spPr>
            <a:xfrm flipH="false" flipV="false" rot="0">
              <a:off x="0" y="0"/>
              <a:ext cx="3446093" cy="2709333"/>
            </a:xfrm>
            <a:custGeom>
              <a:avLst/>
              <a:gdLst/>
              <a:ahLst/>
              <a:cxnLst/>
              <a:rect r="r" b="b" t="t" l="l"/>
              <a:pathLst>
                <a:path h="2709333" w="3446093">
                  <a:moveTo>
                    <a:pt x="0" y="0"/>
                  </a:moveTo>
                  <a:lnTo>
                    <a:pt x="3446093" y="0"/>
                  </a:lnTo>
                  <a:lnTo>
                    <a:pt x="3446093" y="2709333"/>
                  </a:lnTo>
                  <a:lnTo>
                    <a:pt x="0" y="2709333"/>
                  </a:lnTo>
                  <a:close/>
                </a:path>
              </a:pathLst>
            </a:custGeom>
            <a:solidFill>
              <a:srgbClr val="86523C">
                <a:alpha val="9804"/>
              </a:srgbClr>
            </a:solidFill>
          </p:spPr>
        </p:sp>
        <p:sp>
          <p:nvSpPr>
            <p:cNvPr name="TextBox 7" id="7"/>
            <p:cNvSpPr txBox="true"/>
            <p:nvPr/>
          </p:nvSpPr>
          <p:spPr>
            <a:xfrm>
              <a:off x="0" y="-28575"/>
              <a:ext cx="3446093"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940071" y="4282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40071" y="9258300"/>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028700" y="-777715"/>
            <a:ext cx="2057388" cy="4156339"/>
          </a:xfrm>
          <a:custGeom>
            <a:avLst/>
            <a:gdLst/>
            <a:ahLst/>
            <a:cxnLst/>
            <a:rect r="r" b="b" t="t" l="l"/>
            <a:pathLst>
              <a:path h="4156339" w="2057388">
                <a:moveTo>
                  <a:pt x="0" y="0"/>
                </a:moveTo>
                <a:lnTo>
                  <a:pt x="2057388" y="0"/>
                </a:lnTo>
                <a:lnTo>
                  <a:pt x="2057388" y="4156338"/>
                </a:lnTo>
                <a:lnTo>
                  <a:pt x="0" y="4156338"/>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3498" y="1300454"/>
            <a:ext cx="8797875" cy="2133652"/>
          </a:xfrm>
          <a:custGeom>
            <a:avLst/>
            <a:gdLst/>
            <a:ahLst/>
            <a:cxnLst/>
            <a:rect r="r" b="b" t="t" l="l"/>
            <a:pathLst>
              <a:path h="2133652" w="8797875">
                <a:moveTo>
                  <a:pt x="0" y="0"/>
                </a:moveTo>
                <a:lnTo>
                  <a:pt x="8797875" y="0"/>
                </a:lnTo>
                <a:lnTo>
                  <a:pt x="8797875" y="2133652"/>
                </a:lnTo>
                <a:lnTo>
                  <a:pt x="0" y="2133652"/>
                </a:lnTo>
                <a:lnTo>
                  <a:pt x="0" y="0"/>
                </a:lnTo>
                <a:close/>
              </a:path>
            </a:pathLst>
          </a:custGeom>
          <a:blipFill>
            <a:blip r:embed="rId6"/>
            <a:stretch>
              <a:fillRect l="0" t="-95218" r="-8165" b="-4820"/>
            </a:stretch>
          </a:blipFill>
        </p:spPr>
      </p:sp>
      <p:sp>
        <p:nvSpPr>
          <p:cNvPr name="TextBox 12" id="12"/>
          <p:cNvSpPr txBox="true"/>
          <p:nvPr/>
        </p:nvSpPr>
        <p:spPr>
          <a:xfrm rot="5400000">
            <a:off x="11406204" y="4712640"/>
            <a:ext cx="7853071" cy="1028700"/>
          </a:xfrm>
          <a:prstGeom prst="rect">
            <a:avLst/>
          </a:prstGeom>
        </p:spPr>
        <p:txBody>
          <a:bodyPr anchor="t" rtlCol="false" tIns="0" lIns="0" bIns="0" rIns="0">
            <a:spAutoFit/>
          </a:bodyPr>
          <a:lstStyle/>
          <a:p>
            <a:pPr algn="ctr">
              <a:lnSpc>
                <a:spcPts val="8160"/>
              </a:lnSpc>
            </a:pPr>
            <a:r>
              <a:rPr lang="en-US" b="true" sz="6800">
                <a:solidFill>
                  <a:srgbClr val="F8F2EE"/>
                </a:solidFill>
                <a:latin typeface="Lora Bold"/>
                <a:ea typeface="Lora Bold"/>
                <a:cs typeface="Lora Bold"/>
                <a:sym typeface="Lora Bold"/>
              </a:rPr>
              <a:t>2 - requirements</a:t>
            </a:r>
          </a:p>
        </p:txBody>
      </p:sp>
      <p:sp>
        <p:nvSpPr>
          <p:cNvPr name="TextBox 13" id="13"/>
          <p:cNvSpPr txBox="true"/>
          <p:nvPr/>
        </p:nvSpPr>
        <p:spPr>
          <a:xfrm rot="0">
            <a:off x="3844614" y="439317"/>
            <a:ext cx="9165730" cy="645365"/>
          </a:xfrm>
          <a:prstGeom prst="rect">
            <a:avLst/>
          </a:prstGeom>
        </p:spPr>
        <p:txBody>
          <a:bodyPr anchor="t" rtlCol="false" tIns="0" lIns="0" bIns="0" rIns="0">
            <a:spAutoFit/>
          </a:bodyPr>
          <a:lstStyle/>
          <a:p>
            <a:pPr algn="l" marL="0" indent="0" lvl="1">
              <a:lnSpc>
                <a:spcPts val="5283"/>
              </a:lnSpc>
              <a:spcBef>
                <a:spcPct val="0"/>
              </a:spcBef>
            </a:pPr>
            <a:r>
              <a:rPr lang="en-US" b="true" sz="3774" strike="noStrike" u="none">
                <a:solidFill>
                  <a:srgbClr val="772A1C"/>
                </a:solidFill>
                <a:latin typeface="Lora Bold"/>
                <a:ea typeface="Lora Bold"/>
                <a:cs typeface="Lora Bold"/>
                <a:sym typeface="Lora Bold"/>
              </a:rPr>
              <a:t>The second stage was the Requirements</a:t>
            </a:r>
          </a:p>
        </p:txBody>
      </p:sp>
      <p:grpSp>
        <p:nvGrpSpPr>
          <p:cNvPr name="Group 14" id="14"/>
          <p:cNvGrpSpPr/>
          <p:nvPr/>
        </p:nvGrpSpPr>
        <p:grpSpPr>
          <a:xfrm rot="0">
            <a:off x="1915924" y="7251002"/>
            <a:ext cx="3502971" cy="2509470"/>
            <a:chOff x="0" y="0"/>
            <a:chExt cx="4670628" cy="3345959"/>
          </a:xfrm>
        </p:grpSpPr>
        <p:sp>
          <p:nvSpPr>
            <p:cNvPr name="Freeform 15" id="15"/>
            <p:cNvSpPr/>
            <p:nvPr/>
          </p:nvSpPr>
          <p:spPr>
            <a:xfrm flipH="false" flipV="false" rot="0">
              <a:off x="0" y="0"/>
              <a:ext cx="3420669" cy="3345959"/>
            </a:xfrm>
            <a:custGeom>
              <a:avLst/>
              <a:gdLst/>
              <a:ahLst/>
              <a:cxnLst/>
              <a:rect r="r" b="b" t="t" l="l"/>
              <a:pathLst>
                <a:path h="3345959" w="3420669">
                  <a:moveTo>
                    <a:pt x="0" y="0"/>
                  </a:moveTo>
                  <a:lnTo>
                    <a:pt x="3420669" y="0"/>
                  </a:lnTo>
                  <a:lnTo>
                    <a:pt x="3420669" y="3345959"/>
                  </a:lnTo>
                  <a:lnTo>
                    <a:pt x="0" y="3345959"/>
                  </a:lnTo>
                  <a:lnTo>
                    <a:pt x="0" y="0"/>
                  </a:lnTo>
                  <a:close/>
                </a:path>
              </a:pathLst>
            </a:custGeom>
            <a:blipFill>
              <a:blip r:embed="rId7"/>
              <a:stretch>
                <a:fillRect l="-5697" t="-11287" r="-107824" b="-2257"/>
              </a:stretch>
            </a:blipFill>
          </p:spPr>
        </p:sp>
        <p:sp>
          <p:nvSpPr>
            <p:cNvPr name="Freeform 16" id="16"/>
            <p:cNvSpPr/>
            <p:nvPr/>
          </p:nvSpPr>
          <p:spPr>
            <a:xfrm flipH="false" flipV="false" rot="0">
              <a:off x="3289445" y="612890"/>
              <a:ext cx="1381183" cy="683298"/>
            </a:xfrm>
            <a:custGeom>
              <a:avLst/>
              <a:gdLst/>
              <a:ahLst/>
              <a:cxnLst/>
              <a:rect r="r" b="b" t="t" l="l"/>
              <a:pathLst>
                <a:path h="683298" w="1381183">
                  <a:moveTo>
                    <a:pt x="0" y="0"/>
                  </a:moveTo>
                  <a:lnTo>
                    <a:pt x="1381183" y="0"/>
                  </a:lnTo>
                  <a:lnTo>
                    <a:pt x="1381183" y="683298"/>
                  </a:lnTo>
                  <a:lnTo>
                    <a:pt x="0" y="683298"/>
                  </a:lnTo>
                  <a:lnTo>
                    <a:pt x="0" y="0"/>
                  </a:lnTo>
                  <a:close/>
                </a:path>
              </a:pathLst>
            </a:custGeom>
            <a:blipFill>
              <a:blip r:embed="rId7"/>
              <a:stretch>
                <a:fillRect l="-409243" t="-154765" r="-19570" b="-301240"/>
              </a:stretch>
            </a:blipFill>
          </p:spPr>
        </p:sp>
      </p:grpSp>
      <p:sp>
        <p:nvSpPr>
          <p:cNvPr name="TextBox 17" id="17"/>
          <p:cNvSpPr txBox="true"/>
          <p:nvPr/>
        </p:nvSpPr>
        <p:spPr>
          <a:xfrm rot="0">
            <a:off x="3502971" y="3586506"/>
            <a:ext cx="10223014" cy="432262"/>
          </a:xfrm>
          <a:prstGeom prst="rect">
            <a:avLst/>
          </a:prstGeom>
        </p:spPr>
        <p:txBody>
          <a:bodyPr anchor="t" rtlCol="false" tIns="0" lIns="0" bIns="0" rIns="0">
            <a:spAutoFit/>
          </a:bodyPr>
          <a:lstStyle/>
          <a:p>
            <a:pPr algn="l" marL="0" indent="0" lvl="0">
              <a:lnSpc>
                <a:spcPts val="3606"/>
              </a:lnSpc>
              <a:spcBef>
                <a:spcPct val="0"/>
              </a:spcBef>
            </a:pPr>
            <a:r>
              <a:rPr lang="en-US" sz="2404" strike="noStrike" u="none">
                <a:solidFill>
                  <a:srgbClr val="000000"/>
                </a:solidFill>
                <a:latin typeface="Lora"/>
                <a:ea typeface="Lora"/>
                <a:cs typeface="Lora"/>
                <a:sym typeface="Lora"/>
              </a:rPr>
              <a:t>Regarding the first problem, which is the lack of guidance and guidance.</a:t>
            </a:r>
          </a:p>
        </p:txBody>
      </p:sp>
      <p:sp>
        <p:nvSpPr>
          <p:cNvPr name="Freeform 18" id="18"/>
          <p:cNvSpPr/>
          <p:nvPr/>
        </p:nvSpPr>
        <p:spPr>
          <a:xfrm flipH="false" flipV="false" rot="0">
            <a:off x="2815287" y="3565174"/>
            <a:ext cx="541601" cy="541601"/>
          </a:xfrm>
          <a:custGeom>
            <a:avLst/>
            <a:gdLst/>
            <a:ahLst/>
            <a:cxnLst/>
            <a:rect r="r" b="b" t="t" l="l"/>
            <a:pathLst>
              <a:path h="541601" w="541601">
                <a:moveTo>
                  <a:pt x="0" y="0"/>
                </a:moveTo>
                <a:lnTo>
                  <a:pt x="541601" y="0"/>
                </a:lnTo>
                <a:lnTo>
                  <a:pt x="541601" y="541601"/>
                </a:lnTo>
                <a:lnTo>
                  <a:pt x="0" y="541601"/>
                </a:lnTo>
                <a:lnTo>
                  <a:pt x="0" y="0"/>
                </a:lnTo>
                <a:close/>
              </a:path>
            </a:pathLst>
          </a:custGeom>
          <a:blipFill>
            <a:blip r:embed="rId8"/>
            <a:stretch>
              <a:fillRect l="0" t="0" r="0" b="0"/>
            </a:stretch>
          </a:blipFill>
        </p:spPr>
      </p:sp>
      <p:sp>
        <p:nvSpPr>
          <p:cNvPr name="TextBox 19" id="19"/>
          <p:cNvSpPr txBox="true"/>
          <p:nvPr/>
        </p:nvSpPr>
        <p:spPr>
          <a:xfrm rot="0">
            <a:off x="3667410" y="4247367"/>
            <a:ext cx="9894136" cy="361776"/>
          </a:xfrm>
          <a:prstGeom prst="rect">
            <a:avLst/>
          </a:prstGeom>
        </p:spPr>
        <p:txBody>
          <a:bodyPr anchor="t" rtlCol="false" tIns="0" lIns="0" bIns="0" rIns="0">
            <a:spAutoFit/>
          </a:bodyPr>
          <a:lstStyle/>
          <a:p>
            <a:pPr algn="ctr" marL="0" indent="0" lvl="0">
              <a:lnSpc>
                <a:spcPts val="3006"/>
              </a:lnSpc>
              <a:spcBef>
                <a:spcPct val="0"/>
              </a:spcBef>
            </a:pPr>
            <a:r>
              <a:rPr lang="en-US" b="true" sz="2004" strike="noStrike" u="none">
                <a:solidFill>
                  <a:srgbClr val="7C533E"/>
                </a:solidFill>
                <a:latin typeface="Lora Bold"/>
                <a:ea typeface="Lora Bold"/>
                <a:cs typeface="Lora Bold"/>
                <a:sym typeface="Lora Bold"/>
              </a:rPr>
              <a:t>It was one of the most prominent and common problems in the Zara application</a:t>
            </a:r>
          </a:p>
        </p:txBody>
      </p:sp>
      <p:sp>
        <p:nvSpPr>
          <p:cNvPr name="TextBox 20" id="20"/>
          <p:cNvSpPr txBox="true"/>
          <p:nvPr/>
        </p:nvSpPr>
        <p:spPr>
          <a:xfrm rot="0">
            <a:off x="4729941" y="6575580"/>
            <a:ext cx="8831605" cy="889462"/>
          </a:xfrm>
          <a:prstGeom prst="rect">
            <a:avLst/>
          </a:prstGeom>
        </p:spPr>
        <p:txBody>
          <a:bodyPr anchor="t" rtlCol="false" tIns="0" lIns="0" bIns="0" rIns="0">
            <a:spAutoFit/>
          </a:bodyPr>
          <a:lstStyle/>
          <a:p>
            <a:pPr algn="ctr" marL="0" indent="0" lvl="0">
              <a:lnSpc>
                <a:spcPts val="3606"/>
              </a:lnSpc>
              <a:spcBef>
                <a:spcPct val="0"/>
              </a:spcBef>
            </a:pPr>
            <a:r>
              <a:rPr lang="en-US" sz="2404" strike="noStrike" u="none">
                <a:solidFill>
                  <a:srgbClr val="000000"/>
                </a:solidFill>
                <a:latin typeface="Lora"/>
                <a:ea typeface="Lora"/>
                <a:cs typeface="Lora"/>
                <a:sym typeface="Lora"/>
              </a:rPr>
              <a:t>Because of its importance because it leads the customer to confusion and uncertainty, we note that 90% agreed on that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10155902"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3084383" cy="10287000"/>
            <a:chOff x="0" y="0"/>
            <a:chExt cx="3446093" cy="2709333"/>
          </a:xfrm>
        </p:grpSpPr>
        <p:sp>
          <p:nvSpPr>
            <p:cNvPr name="Freeform 6" id="6"/>
            <p:cNvSpPr/>
            <p:nvPr/>
          </p:nvSpPr>
          <p:spPr>
            <a:xfrm flipH="false" flipV="false" rot="0">
              <a:off x="0" y="0"/>
              <a:ext cx="3446093" cy="2709333"/>
            </a:xfrm>
            <a:custGeom>
              <a:avLst/>
              <a:gdLst/>
              <a:ahLst/>
              <a:cxnLst/>
              <a:rect r="r" b="b" t="t" l="l"/>
              <a:pathLst>
                <a:path h="2709333" w="3446093">
                  <a:moveTo>
                    <a:pt x="0" y="0"/>
                  </a:moveTo>
                  <a:lnTo>
                    <a:pt x="3446093" y="0"/>
                  </a:lnTo>
                  <a:lnTo>
                    <a:pt x="3446093" y="2709333"/>
                  </a:lnTo>
                  <a:lnTo>
                    <a:pt x="0" y="2709333"/>
                  </a:lnTo>
                  <a:close/>
                </a:path>
              </a:pathLst>
            </a:custGeom>
            <a:solidFill>
              <a:srgbClr val="86523C">
                <a:alpha val="9804"/>
              </a:srgbClr>
            </a:solidFill>
          </p:spPr>
        </p:sp>
        <p:sp>
          <p:nvSpPr>
            <p:cNvPr name="TextBox 7" id="7"/>
            <p:cNvSpPr txBox="true"/>
            <p:nvPr/>
          </p:nvSpPr>
          <p:spPr>
            <a:xfrm>
              <a:off x="0" y="-28575"/>
              <a:ext cx="3446093"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940071" y="4282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40071" y="9258300"/>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028700" y="-777715"/>
            <a:ext cx="2057388" cy="4156339"/>
          </a:xfrm>
          <a:custGeom>
            <a:avLst/>
            <a:gdLst/>
            <a:ahLst/>
            <a:cxnLst/>
            <a:rect r="r" b="b" t="t" l="l"/>
            <a:pathLst>
              <a:path h="4156339" w="2057388">
                <a:moveTo>
                  <a:pt x="0" y="0"/>
                </a:moveTo>
                <a:lnTo>
                  <a:pt x="2057388" y="0"/>
                </a:lnTo>
                <a:lnTo>
                  <a:pt x="2057388" y="4156338"/>
                </a:lnTo>
                <a:lnTo>
                  <a:pt x="0" y="4156338"/>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3498" y="1300454"/>
            <a:ext cx="8797875" cy="2133652"/>
          </a:xfrm>
          <a:custGeom>
            <a:avLst/>
            <a:gdLst/>
            <a:ahLst/>
            <a:cxnLst/>
            <a:rect r="r" b="b" t="t" l="l"/>
            <a:pathLst>
              <a:path h="2133652" w="8797875">
                <a:moveTo>
                  <a:pt x="0" y="0"/>
                </a:moveTo>
                <a:lnTo>
                  <a:pt x="8797875" y="0"/>
                </a:lnTo>
                <a:lnTo>
                  <a:pt x="8797875" y="2133652"/>
                </a:lnTo>
                <a:lnTo>
                  <a:pt x="0" y="2133652"/>
                </a:lnTo>
                <a:lnTo>
                  <a:pt x="0" y="0"/>
                </a:lnTo>
                <a:close/>
              </a:path>
            </a:pathLst>
          </a:custGeom>
          <a:blipFill>
            <a:blip r:embed="rId6"/>
            <a:stretch>
              <a:fillRect l="0" t="-95218" r="-8165" b="-4820"/>
            </a:stretch>
          </a:blipFill>
        </p:spPr>
      </p:sp>
      <p:sp>
        <p:nvSpPr>
          <p:cNvPr name="Freeform 12" id="12"/>
          <p:cNvSpPr/>
          <p:nvPr/>
        </p:nvSpPr>
        <p:spPr>
          <a:xfrm flipH="false" flipV="false" rot="0">
            <a:off x="4534917" y="3557931"/>
            <a:ext cx="541318" cy="541601"/>
          </a:xfrm>
          <a:custGeom>
            <a:avLst/>
            <a:gdLst/>
            <a:ahLst/>
            <a:cxnLst/>
            <a:rect r="r" b="b" t="t" l="l"/>
            <a:pathLst>
              <a:path h="541601" w="541318">
                <a:moveTo>
                  <a:pt x="0" y="0"/>
                </a:moveTo>
                <a:lnTo>
                  <a:pt x="541317" y="0"/>
                </a:lnTo>
                <a:lnTo>
                  <a:pt x="541317" y="541601"/>
                </a:lnTo>
                <a:lnTo>
                  <a:pt x="0" y="541601"/>
                </a:lnTo>
                <a:lnTo>
                  <a:pt x="0" y="0"/>
                </a:lnTo>
                <a:close/>
              </a:path>
            </a:pathLst>
          </a:custGeom>
          <a:blipFill>
            <a:blip r:embed="rId7"/>
            <a:stretch>
              <a:fillRect l="0" t="0" r="0" b="0"/>
            </a:stretch>
          </a:blipFill>
        </p:spPr>
      </p:sp>
      <p:sp>
        <p:nvSpPr>
          <p:cNvPr name="Freeform 13" id="13"/>
          <p:cNvSpPr/>
          <p:nvPr/>
        </p:nvSpPr>
        <p:spPr>
          <a:xfrm flipH="true" flipV="false" rot="0">
            <a:off x="247122" y="4693903"/>
            <a:ext cx="2662636" cy="675644"/>
          </a:xfrm>
          <a:custGeom>
            <a:avLst/>
            <a:gdLst/>
            <a:ahLst/>
            <a:cxnLst/>
            <a:rect r="r" b="b" t="t" l="l"/>
            <a:pathLst>
              <a:path h="675644" w="2662636">
                <a:moveTo>
                  <a:pt x="2662636" y="0"/>
                </a:moveTo>
                <a:lnTo>
                  <a:pt x="0" y="0"/>
                </a:lnTo>
                <a:lnTo>
                  <a:pt x="0" y="675644"/>
                </a:lnTo>
                <a:lnTo>
                  <a:pt x="2662636" y="675644"/>
                </a:lnTo>
                <a:lnTo>
                  <a:pt x="266263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418004" y="4973623"/>
            <a:ext cx="2496309" cy="2222208"/>
          </a:xfrm>
          <a:custGeom>
            <a:avLst/>
            <a:gdLst/>
            <a:ahLst/>
            <a:cxnLst/>
            <a:rect r="r" b="b" t="t" l="l"/>
            <a:pathLst>
              <a:path h="2222208" w="2496309">
                <a:moveTo>
                  <a:pt x="0" y="0"/>
                </a:moveTo>
                <a:lnTo>
                  <a:pt x="2496309" y="0"/>
                </a:lnTo>
                <a:lnTo>
                  <a:pt x="2496309" y="2222207"/>
                </a:lnTo>
                <a:lnTo>
                  <a:pt x="0" y="2222207"/>
                </a:lnTo>
                <a:lnTo>
                  <a:pt x="0" y="0"/>
                </a:lnTo>
                <a:close/>
              </a:path>
            </a:pathLst>
          </a:custGeom>
          <a:blipFill>
            <a:blip r:embed="rId10"/>
            <a:stretch>
              <a:fillRect l="0" t="0" r="-135225" b="0"/>
            </a:stretch>
          </a:blipFill>
        </p:spPr>
      </p:sp>
      <p:sp>
        <p:nvSpPr>
          <p:cNvPr name="Freeform 15" id="15"/>
          <p:cNvSpPr/>
          <p:nvPr/>
        </p:nvSpPr>
        <p:spPr>
          <a:xfrm flipH="false" flipV="false" rot="0">
            <a:off x="11607584" y="5650062"/>
            <a:ext cx="2269816" cy="958782"/>
          </a:xfrm>
          <a:custGeom>
            <a:avLst/>
            <a:gdLst/>
            <a:ahLst/>
            <a:cxnLst/>
            <a:rect r="r" b="b" t="t" l="l"/>
            <a:pathLst>
              <a:path h="958782" w="2269816">
                <a:moveTo>
                  <a:pt x="0" y="0"/>
                </a:moveTo>
                <a:lnTo>
                  <a:pt x="2269816" y="0"/>
                </a:lnTo>
                <a:lnTo>
                  <a:pt x="2269816" y="958782"/>
                </a:lnTo>
                <a:lnTo>
                  <a:pt x="0" y="958782"/>
                </a:lnTo>
                <a:lnTo>
                  <a:pt x="0" y="0"/>
                </a:lnTo>
                <a:close/>
              </a:path>
            </a:pathLst>
          </a:custGeom>
          <a:blipFill>
            <a:blip r:embed="rId10"/>
            <a:stretch>
              <a:fillRect l="-158788" t="-40" r="0" b="-131814"/>
            </a:stretch>
          </a:blipFill>
        </p:spPr>
      </p:sp>
      <p:grpSp>
        <p:nvGrpSpPr>
          <p:cNvPr name="Group 16" id="16"/>
          <p:cNvGrpSpPr/>
          <p:nvPr/>
        </p:nvGrpSpPr>
        <p:grpSpPr>
          <a:xfrm rot="0">
            <a:off x="1390120" y="6796034"/>
            <a:ext cx="3293905" cy="2602492"/>
            <a:chOff x="0" y="0"/>
            <a:chExt cx="4391873" cy="3469989"/>
          </a:xfrm>
        </p:grpSpPr>
        <p:sp>
          <p:nvSpPr>
            <p:cNvPr name="Freeform 17" id="17"/>
            <p:cNvSpPr/>
            <p:nvPr/>
          </p:nvSpPr>
          <p:spPr>
            <a:xfrm flipH="false" flipV="false" rot="0">
              <a:off x="0" y="0"/>
              <a:ext cx="3116144" cy="3469989"/>
            </a:xfrm>
            <a:custGeom>
              <a:avLst/>
              <a:gdLst/>
              <a:ahLst/>
              <a:cxnLst/>
              <a:rect r="r" b="b" t="t" l="l"/>
              <a:pathLst>
                <a:path h="3469989" w="3116144">
                  <a:moveTo>
                    <a:pt x="0" y="0"/>
                  </a:moveTo>
                  <a:lnTo>
                    <a:pt x="3116144" y="0"/>
                  </a:lnTo>
                  <a:lnTo>
                    <a:pt x="3116144" y="3469989"/>
                  </a:lnTo>
                  <a:lnTo>
                    <a:pt x="0" y="3469989"/>
                  </a:lnTo>
                  <a:lnTo>
                    <a:pt x="0" y="0"/>
                  </a:lnTo>
                  <a:close/>
                </a:path>
              </a:pathLst>
            </a:custGeom>
            <a:blipFill>
              <a:blip r:embed="rId11"/>
              <a:stretch>
                <a:fillRect l="-25756" t="0" r="-105882" b="0"/>
              </a:stretch>
            </a:blipFill>
          </p:spPr>
        </p:sp>
        <p:sp>
          <p:nvSpPr>
            <p:cNvPr name="Freeform 18" id="18"/>
            <p:cNvSpPr/>
            <p:nvPr/>
          </p:nvSpPr>
          <p:spPr>
            <a:xfrm flipH="false" flipV="false" rot="0">
              <a:off x="2749493" y="1682390"/>
              <a:ext cx="1642380" cy="524667"/>
            </a:xfrm>
            <a:custGeom>
              <a:avLst/>
              <a:gdLst/>
              <a:ahLst/>
              <a:cxnLst/>
              <a:rect r="r" b="b" t="t" l="l"/>
              <a:pathLst>
                <a:path h="524667" w="1642380">
                  <a:moveTo>
                    <a:pt x="0" y="0"/>
                  </a:moveTo>
                  <a:lnTo>
                    <a:pt x="1642380" y="0"/>
                  </a:lnTo>
                  <a:lnTo>
                    <a:pt x="1642380" y="524667"/>
                  </a:lnTo>
                  <a:lnTo>
                    <a:pt x="0" y="524667"/>
                  </a:lnTo>
                  <a:lnTo>
                    <a:pt x="0" y="0"/>
                  </a:lnTo>
                  <a:close/>
                </a:path>
              </a:pathLst>
            </a:custGeom>
            <a:blipFill>
              <a:blip r:embed="rId12"/>
              <a:stretch>
                <a:fillRect l="-265995" t="-141668" r="0" b="-341103"/>
              </a:stretch>
            </a:blipFill>
          </p:spPr>
        </p:sp>
      </p:grpSp>
      <p:sp>
        <p:nvSpPr>
          <p:cNvPr name="TextBox 19" id="19"/>
          <p:cNvSpPr txBox="true"/>
          <p:nvPr/>
        </p:nvSpPr>
        <p:spPr>
          <a:xfrm rot="5400000">
            <a:off x="11406204" y="4712640"/>
            <a:ext cx="7853071" cy="1028700"/>
          </a:xfrm>
          <a:prstGeom prst="rect">
            <a:avLst/>
          </a:prstGeom>
        </p:spPr>
        <p:txBody>
          <a:bodyPr anchor="t" rtlCol="false" tIns="0" lIns="0" bIns="0" rIns="0">
            <a:spAutoFit/>
          </a:bodyPr>
          <a:lstStyle/>
          <a:p>
            <a:pPr algn="ctr" marL="0" indent="0" lvl="1">
              <a:lnSpc>
                <a:spcPts val="8160"/>
              </a:lnSpc>
              <a:spcBef>
                <a:spcPct val="0"/>
              </a:spcBef>
            </a:pPr>
            <a:r>
              <a:rPr lang="en-US" b="true" sz="6800" strike="noStrike" u="none">
                <a:solidFill>
                  <a:srgbClr val="F8F2EE"/>
                </a:solidFill>
                <a:latin typeface="Lora Bold"/>
                <a:ea typeface="Lora Bold"/>
                <a:cs typeface="Lora Bold"/>
                <a:sym typeface="Lora Bold"/>
              </a:rPr>
              <a:t>2 - requirements</a:t>
            </a:r>
          </a:p>
        </p:txBody>
      </p:sp>
      <p:sp>
        <p:nvSpPr>
          <p:cNvPr name="TextBox 20" id="20"/>
          <p:cNvSpPr txBox="true"/>
          <p:nvPr/>
        </p:nvSpPr>
        <p:spPr>
          <a:xfrm rot="0">
            <a:off x="3844614" y="439317"/>
            <a:ext cx="9165730" cy="645365"/>
          </a:xfrm>
          <a:prstGeom prst="rect">
            <a:avLst/>
          </a:prstGeom>
        </p:spPr>
        <p:txBody>
          <a:bodyPr anchor="t" rtlCol="false" tIns="0" lIns="0" bIns="0" rIns="0">
            <a:spAutoFit/>
          </a:bodyPr>
          <a:lstStyle/>
          <a:p>
            <a:pPr algn="l" marL="0" indent="0" lvl="1">
              <a:lnSpc>
                <a:spcPts val="5283"/>
              </a:lnSpc>
              <a:spcBef>
                <a:spcPct val="0"/>
              </a:spcBef>
            </a:pPr>
            <a:r>
              <a:rPr lang="en-US" b="true" sz="3774" strike="noStrike" u="none">
                <a:solidFill>
                  <a:srgbClr val="772A1C"/>
                </a:solidFill>
                <a:latin typeface="Lora Bold"/>
                <a:ea typeface="Lora Bold"/>
                <a:cs typeface="Lora Bold"/>
                <a:sym typeface="Lora Bold"/>
              </a:rPr>
              <a:t>The second stage was the Requirements</a:t>
            </a:r>
          </a:p>
        </p:txBody>
      </p:sp>
      <p:sp>
        <p:nvSpPr>
          <p:cNvPr name="TextBox 21" id="21"/>
          <p:cNvSpPr txBox="true"/>
          <p:nvPr/>
        </p:nvSpPr>
        <p:spPr>
          <a:xfrm rot="0">
            <a:off x="5209739" y="3579263"/>
            <a:ext cx="10223014" cy="432262"/>
          </a:xfrm>
          <a:prstGeom prst="rect">
            <a:avLst/>
          </a:prstGeom>
        </p:spPr>
        <p:txBody>
          <a:bodyPr anchor="t" rtlCol="false" tIns="0" lIns="0" bIns="0" rIns="0">
            <a:spAutoFit/>
          </a:bodyPr>
          <a:lstStyle/>
          <a:p>
            <a:pPr algn="l" marL="0" indent="0" lvl="0">
              <a:lnSpc>
                <a:spcPts val="3606"/>
              </a:lnSpc>
              <a:spcBef>
                <a:spcPct val="0"/>
              </a:spcBef>
            </a:pPr>
            <a:r>
              <a:rPr lang="en-US" sz="2404">
                <a:solidFill>
                  <a:srgbClr val="000000"/>
                </a:solidFill>
                <a:latin typeface="Lora"/>
                <a:ea typeface="Lora"/>
                <a:cs typeface="Lora"/>
                <a:sym typeface="Lora"/>
              </a:rPr>
              <a:t>The second problem was the inconsistent design.</a:t>
            </a:r>
          </a:p>
        </p:txBody>
      </p:sp>
      <p:sp>
        <p:nvSpPr>
          <p:cNvPr name="TextBox 22" id="22"/>
          <p:cNvSpPr txBox="true"/>
          <p:nvPr/>
        </p:nvSpPr>
        <p:spPr>
          <a:xfrm rot="0">
            <a:off x="4334479" y="4166207"/>
            <a:ext cx="8238275" cy="361776"/>
          </a:xfrm>
          <a:prstGeom prst="rect">
            <a:avLst/>
          </a:prstGeom>
        </p:spPr>
        <p:txBody>
          <a:bodyPr anchor="t" rtlCol="false" tIns="0" lIns="0" bIns="0" rIns="0">
            <a:spAutoFit/>
          </a:bodyPr>
          <a:lstStyle/>
          <a:p>
            <a:pPr algn="ctr" marL="0" indent="0" lvl="0">
              <a:lnSpc>
                <a:spcPts val="3006"/>
              </a:lnSpc>
              <a:spcBef>
                <a:spcPct val="0"/>
              </a:spcBef>
            </a:pPr>
            <a:r>
              <a:rPr lang="en-US" b="true" sz="2004">
                <a:solidFill>
                  <a:srgbClr val="7C533E"/>
                </a:solidFill>
                <a:latin typeface="Lora Bold"/>
                <a:ea typeface="Lora Bold"/>
                <a:cs typeface="Lora Bold"/>
                <a:sym typeface="Lora Bold"/>
              </a:rPr>
              <a:t>This was the problem that customers faced after the first problem </a:t>
            </a:r>
          </a:p>
        </p:txBody>
      </p:sp>
      <p:sp>
        <p:nvSpPr>
          <p:cNvPr name="TextBox 23" id="23"/>
          <p:cNvSpPr txBox="true"/>
          <p:nvPr/>
        </p:nvSpPr>
        <p:spPr>
          <a:xfrm rot="0">
            <a:off x="1143933" y="4708510"/>
            <a:ext cx="1688356"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Lora Bold"/>
                <a:ea typeface="Lora Bold"/>
                <a:cs typeface="Lora Bold"/>
                <a:sym typeface="Lora Bold"/>
              </a:rPr>
              <a:t>Firstly. Menu:</a:t>
            </a:r>
          </a:p>
        </p:txBody>
      </p:sp>
      <p:sp>
        <p:nvSpPr>
          <p:cNvPr name="TextBox 24" id="24"/>
          <p:cNvSpPr txBox="true"/>
          <p:nvPr/>
        </p:nvSpPr>
        <p:spPr>
          <a:xfrm rot="0">
            <a:off x="3747094" y="5692806"/>
            <a:ext cx="5670909" cy="726691"/>
          </a:xfrm>
          <a:prstGeom prst="rect">
            <a:avLst/>
          </a:prstGeom>
        </p:spPr>
        <p:txBody>
          <a:bodyPr anchor="t" rtlCol="false" tIns="0" lIns="0" bIns="0" rIns="0">
            <a:spAutoFit/>
          </a:bodyPr>
          <a:lstStyle/>
          <a:p>
            <a:pPr algn="ctr" marL="0" indent="0" lvl="0">
              <a:lnSpc>
                <a:spcPts val="2935"/>
              </a:lnSpc>
              <a:spcBef>
                <a:spcPct val="0"/>
              </a:spcBef>
            </a:pPr>
            <a:r>
              <a:rPr lang="en-US" sz="1956" strike="noStrike" u="none">
                <a:solidFill>
                  <a:srgbClr val="000000"/>
                </a:solidFill>
                <a:latin typeface="Lora"/>
                <a:ea typeface="Lora"/>
                <a:cs typeface="Lora"/>
                <a:sym typeface="Lora"/>
              </a:rPr>
              <a:t>“Top Navigation Bar” was chosen to design the menu in this way by 42.9% </a:t>
            </a:r>
          </a:p>
        </p:txBody>
      </p:sp>
      <p:sp>
        <p:nvSpPr>
          <p:cNvPr name="TextBox 25" id="25"/>
          <p:cNvSpPr txBox="true"/>
          <p:nvPr/>
        </p:nvSpPr>
        <p:spPr>
          <a:xfrm rot="0">
            <a:off x="4302548" y="7938780"/>
            <a:ext cx="6363611" cy="694154"/>
          </a:xfrm>
          <a:prstGeom prst="rect">
            <a:avLst/>
          </a:prstGeom>
        </p:spPr>
        <p:txBody>
          <a:bodyPr anchor="t" rtlCol="false" tIns="0" lIns="0" bIns="0" rIns="0">
            <a:spAutoFit/>
          </a:bodyPr>
          <a:lstStyle/>
          <a:p>
            <a:pPr algn="ctr" marL="0" indent="0" lvl="0">
              <a:lnSpc>
                <a:spcPts val="2870"/>
              </a:lnSpc>
              <a:spcBef>
                <a:spcPct val="0"/>
              </a:spcBef>
            </a:pPr>
            <a:r>
              <a:rPr lang="en-US" sz="1913" strike="noStrike" u="none">
                <a:solidFill>
                  <a:srgbClr val="000000"/>
                </a:solidFill>
                <a:latin typeface="Lora"/>
                <a:ea typeface="Lora"/>
                <a:cs typeface="Lora"/>
                <a:sym typeface="Lora"/>
              </a:rPr>
              <a:t>It should also be enhanced with pictures and the percentage was 100%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2EE"/>
        </a:solidFill>
      </p:bgPr>
    </p:bg>
    <p:spTree>
      <p:nvGrpSpPr>
        <p:cNvPr id="1" name=""/>
        <p:cNvGrpSpPr/>
        <p:nvPr/>
      </p:nvGrpSpPr>
      <p:grpSpPr>
        <a:xfrm>
          <a:off x="0" y="0"/>
          <a:ext cx="0" cy="0"/>
          <a:chOff x="0" y="0"/>
          <a:chExt cx="0" cy="0"/>
        </a:xfrm>
      </p:grpSpPr>
      <p:grpSp>
        <p:nvGrpSpPr>
          <p:cNvPr name="Group 2" id="2"/>
          <p:cNvGrpSpPr/>
          <p:nvPr/>
        </p:nvGrpSpPr>
        <p:grpSpPr>
          <a:xfrm rot="-5400000">
            <a:off x="10155902" y="3957181"/>
            <a:ext cx="10287000" cy="2372638"/>
            <a:chOff x="0" y="0"/>
            <a:chExt cx="2709333" cy="624892"/>
          </a:xfrm>
        </p:grpSpPr>
        <p:sp>
          <p:nvSpPr>
            <p:cNvPr name="Freeform 3" id="3"/>
            <p:cNvSpPr/>
            <p:nvPr/>
          </p:nvSpPr>
          <p:spPr>
            <a:xfrm flipH="false" flipV="false" rot="0">
              <a:off x="0" y="0"/>
              <a:ext cx="2709333" cy="624892"/>
            </a:xfrm>
            <a:custGeom>
              <a:avLst/>
              <a:gdLst/>
              <a:ahLst/>
              <a:cxnLst/>
              <a:rect r="r" b="b" t="t" l="l"/>
              <a:pathLst>
                <a:path h="624892" w="2709333">
                  <a:moveTo>
                    <a:pt x="0" y="0"/>
                  </a:moveTo>
                  <a:lnTo>
                    <a:pt x="2709333" y="0"/>
                  </a:lnTo>
                  <a:lnTo>
                    <a:pt x="2709333" y="624892"/>
                  </a:lnTo>
                  <a:lnTo>
                    <a:pt x="0" y="624892"/>
                  </a:lnTo>
                  <a:close/>
                </a:path>
              </a:pathLst>
            </a:custGeom>
            <a:solidFill>
              <a:srgbClr val="86523C"/>
            </a:solidFill>
          </p:spPr>
        </p:sp>
        <p:sp>
          <p:nvSpPr>
            <p:cNvPr name="TextBox 4" id="4"/>
            <p:cNvSpPr txBox="true"/>
            <p:nvPr/>
          </p:nvSpPr>
          <p:spPr>
            <a:xfrm>
              <a:off x="0" y="-28575"/>
              <a:ext cx="2709333" cy="653467"/>
            </a:xfrm>
            <a:prstGeom prst="rect">
              <a:avLst/>
            </a:prstGeom>
          </p:spPr>
          <p:txBody>
            <a:bodyPr anchor="ctr" rtlCol="false" tIns="50800" lIns="50800" bIns="50800" rIns="50800"/>
            <a:lstStyle/>
            <a:p>
              <a:pPr algn="ctr">
                <a:lnSpc>
                  <a:spcPts val="2380"/>
                </a:lnSpc>
              </a:pPr>
            </a:p>
          </p:txBody>
        </p:sp>
      </p:grpSp>
      <p:grpSp>
        <p:nvGrpSpPr>
          <p:cNvPr name="Group 5" id="5"/>
          <p:cNvGrpSpPr/>
          <p:nvPr/>
        </p:nvGrpSpPr>
        <p:grpSpPr>
          <a:xfrm rot="0">
            <a:off x="1028700" y="0"/>
            <a:ext cx="13084383" cy="10287000"/>
            <a:chOff x="0" y="0"/>
            <a:chExt cx="3446093" cy="2709333"/>
          </a:xfrm>
        </p:grpSpPr>
        <p:sp>
          <p:nvSpPr>
            <p:cNvPr name="Freeform 6" id="6"/>
            <p:cNvSpPr/>
            <p:nvPr/>
          </p:nvSpPr>
          <p:spPr>
            <a:xfrm flipH="false" flipV="false" rot="0">
              <a:off x="0" y="0"/>
              <a:ext cx="3446093" cy="2709333"/>
            </a:xfrm>
            <a:custGeom>
              <a:avLst/>
              <a:gdLst/>
              <a:ahLst/>
              <a:cxnLst/>
              <a:rect r="r" b="b" t="t" l="l"/>
              <a:pathLst>
                <a:path h="2709333" w="3446093">
                  <a:moveTo>
                    <a:pt x="0" y="0"/>
                  </a:moveTo>
                  <a:lnTo>
                    <a:pt x="3446093" y="0"/>
                  </a:lnTo>
                  <a:lnTo>
                    <a:pt x="3446093" y="2709333"/>
                  </a:lnTo>
                  <a:lnTo>
                    <a:pt x="0" y="2709333"/>
                  </a:lnTo>
                  <a:close/>
                </a:path>
              </a:pathLst>
            </a:custGeom>
            <a:solidFill>
              <a:srgbClr val="86523C">
                <a:alpha val="9804"/>
              </a:srgbClr>
            </a:solidFill>
          </p:spPr>
        </p:sp>
        <p:sp>
          <p:nvSpPr>
            <p:cNvPr name="TextBox 7" id="7"/>
            <p:cNvSpPr txBox="true"/>
            <p:nvPr/>
          </p:nvSpPr>
          <p:spPr>
            <a:xfrm>
              <a:off x="0" y="-28575"/>
              <a:ext cx="3446093" cy="2737908"/>
            </a:xfrm>
            <a:prstGeom prst="rect">
              <a:avLst/>
            </a:prstGeom>
          </p:spPr>
          <p:txBody>
            <a:bodyPr anchor="ctr" rtlCol="false" tIns="50800" lIns="50800" bIns="50800" rIns="50800"/>
            <a:lstStyle/>
            <a:p>
              <a:pPr algn="ctr">
                <a:lnSpc>
                  <a:spcPts val="2380"/>
                </a:lnSpc>
              </a:pPr>
            </a:p>
          </p:txBody>
        </p:sp>
      </p:grpSp>
      <p:sp>
        <p:nvSpPr>
          <p:cNvPr name="Freeform 8" id="8"/>
          <p:cNvSpPr/>
          <p:nvPr/>
        </p:nvSpPr>
        <p:spPr>
          <a:xfrm flipH="false" flipV="false" rot="0">
            <a:off x="14940071" y="428218"/>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40071" y="9258300"/>
            <a:ext cx="718662" cy="743764"/>
          </a:xfrm>
          <a:custGeom>
            <a:avLst/>
            <a:gdLst/>
            <a:ahLst/>
            <a:cxnLst/>
            <a:rect r="r" b="b" t="t" l="l"/>
            <a:pathLst>
              <a:path h="743764" w="718662">
                <a:moveTo>
                  <a:pt x="0" y="0"/>
                </a:moveTo>
                <a:lnTo>
                  <a:pt x="718662" y="0"/>
                </a:lnTo>
                <a:lnTo>
                  <a:pt x="718662" y="743764"/>
                </a:lnTo>
                <a:lnTo>
                  <a:pt x="0" y="743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028700" y="-777715"/>
            <a:ext cx="2057388" cy="4156339"/>
          </a:xfrm>
          <a:custGeom>
            <a:avLst/>
            <a:gdLst/>
            <a:ahLst/>
            <a:cxnLst/>
            <a:rect r="r" b="b" t="t" l="l"/>
            <a:pathLst>
              <a:path h="4156339" w="2057388">
                <a:moveTo>
                  <a:pt x="0" y="0"/>
                </a:moveTo>
                <a:lnTo>
                  <a:pt x="2057388" y="0"/>
                </a:lnTo>
                <a:lnTo>
                  <a:pt x="2057388" y="4156338"/>
                </a:lnTo>
                <a:lnTo>
                  <a:pt x="0" y="4156338"/>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3498" y="1300454"/>
            <a:ext cx="8797875" cy="2133652"/>
          </a:xfrm>
          <a:custGeom>
            <a:avLst/>
            <a:gdLst/>
            <a:ahLst/>
            <a:cxnLst/>
            <a:rect r="r" b="b" t="t" l="l"/>
            <a:pathLst>
              <a:path h="2133652" w="8797875">
                <a:moveTo>
                  <a:pt x="0" y="0"/>
                </a:moveTo>
                <a:lnTo>
                  <a:pt x="8797875" y="0"/>
                </a:lnTo>
                <a:lnTo>
                  <a:pt x="8797875" y="2133652"/>
                </a:lnTo>
                <a:lnTo>
                  <a:pt x="0" y="2133652"/>
                </a:lnTo>
                <a:lnTo>
                  <a:pt x="0" y="0"/>
                </a:lnTo>
                <a:close/>
              </a:path>
            </a:pathLst>
          </a:custGeom>
          <a:blipFill>
            <a:blip r:embed="rId6"/>
            <a:stretch>
              <a:fillRect l="0" t="-95218" r="-8165" b="-4820"/>
            </a:stretch>
          </a:blipFill>
        </p:spPr>
      </p:sp>
      <p:sp>
        <p:nvSpPr>
          <p:cNvPr name="Freeform 12" id="12"/>
          <p:cNvSpPr/>
          <p:nvPr/>
        </p:nvSpPr>
        <p:spPr>
          <a:xfrm flipH="false" flipV="false" rot="0">
            <a:off x="4534917" y="3557931"/>
            <a:ext cx="541318" cy="541601"/>
          </a:xfrm>
          <a:custGeom>
            <a:avLst/>
            <a:gdLst/>
            <a:ahLst/>
            <a:cxnLst/>
            <a:rect r="r" b="b" t="t" l="l"/>
            <a:pathLst>
              <a:path h="541601" w="541318">
                <a:moveTo>
                  <a:pt x="0" y="0"/>
                </a:moveTo>
                <a:lnTo>
                  <a:pt x="541317" y="0"/>
                </a:lnTo>
                <a:lnTo>
                  <a:pt x="541317" y="541601"/>
                </a:lnTo>
                <a:lnTo>
                  <a:pt x="0" y="541601"/>
                </a:lnTo>
                <a:lnTo>
                  <a:pt x="0" y="0"/>
                </a:lnTo>
                <a:close/>
              </a:path>
            </a:pathLst>
          </a:custGeom>
          <a:blipFill>
            <a:blip r:embed="rId7"/>
            <a:stretch>
              <a:fillRect l="0" t="0" r="0" b="0"/>
            </a:stretch>
          </a:blipFill>
        </p:spPr>
      </p:sp>
      <p:sp>
        <p:nvSpPr>
          <p:cNvPr name="Freeform 13" id="13"/>
          <p:cNvSpPr/>
          <p:nvPr/>
        </p:nvSpPr>
        <p:spPr>
          <a:xfrm flipH="true" flipV="false" rot="0">
            <a:off x="275697" y="3757295"/>
            <a:ext cx="2944160" cy="747081"/>
          </a:xfrm>
          <a:custGeom>
            <a:avLst/>
            <a:gdLst/>
            <a:ahLst/>
            <a:cxnLst/>
            <a:rect r="r" b="b" t="t" l="l"/>
            <a:pathLst>
              <a:path h="747081" w="2944160">
                <a:moveTo>
                  <a:pt x="2944160" y="0"/>
                </a:moveTo>
                <a:lnTo>
                  <a:pt x="0" y="0"/>
                </a:lnTo>
                <a:lnTo>
                  <a:pt x="0" y="747081"/>
                </a:lnTo>
                <a:lnTo>
                  <a:pt x="2944160" y="747081"/>
                </a:lnTo>
                <a:lnTo>
                  <a:pt x="294416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56779" y="5013758"/>
            <a:ext cx="6356275" cy="510955"/>
          </a:xfrm>
          <a:custGeom>
            <a:avLst/>
            <a:gdLst/>
            <a:ahLst/>
            <a:cxnLst/>
            <a:rect r="r" b="b" t="t" l="l"/>
            <a:pathLst>
              <a:path h="510955" w="6356275">
                <a:moveTo>
                  <a:pt x="0" y="0"/>
                </a:moveTo>
                <a:lnTo>
                  <a:pt x="6356275" y="0"/>
                </a:lnTo>
                <a:lnTo>
                  <a:pt x="6356275" y="510955"/>
                </a:lnTo>
                <a:lnTo>
                  <a:pt x="0" y="510955"/>
                </a:lnTo>
                <a:lnTo>
                  <a:pt x="0" y="0"/>
                </a:lnTo>
                <a:close/>
              </a:path>
            </a:pathLst>
          </a:custGeom>
          <a:blipFill>
            <a:blip r:embed="rId10"/>
            <a:stretch>
              <a:fillRect l="-33057" t="-653274" r="-4067" b="-210757"/>
            </a:stretch>
          </a:blipFill>
        </p:spPr>
      </p:sp>
      <p:sp>
        <p:nvSpPr>
          <p:cNvPr name="Freeform 15" id="15"/>
          <p:cNvSpPr/>
          <p:nvPr/>
        </p:nvSpPr>
        <p:spPr>
          <a:xfrm flipH="false" flipV="false" rot="0">
            <a:off x="1356779" y="5524713"/>
            <a:ext cx="6356275" cy="401994"/>
          </a:xfrm>
          <a:custGeom>
            <a:avLst/>
            <a:gdLst/>
            <a:ahLst/>
            <a:cxnLst/>
            <a:rect r="r" b="b" t="t" l="l"/>
            <a:pathLst>
              <a:path h="401994" w="6356275">
                <a:moveTo>
                  <a:pt x="0" y="0"/>
                </a:moveTo>
                <a:lnTo>
                  <a:pt x="6356275" y="0"/>
                </a:lnTo>
                <a:lnTo>
                  <a:pt x="6356275" y="401994"/>
                </a:lnTo>
                <a:lnTo>
                  <a:pt x="0" y="401994"/>
                </a:lnTo>
                <a:lnTo>
                  <a:pt x="0" y="0"/>
                </a:lnTo>
                <a:close/>
              </a:path>
            </a:pathLst>
          </a:custGeom>
          <a:blipFill>
            <a:blip r:embed="rId11"/>
            <a:stretch>
              <a:fillRect l="-32164" t="-688603" r="-4067" b="-444513"/>
            </a:stretch>
          </a:blipFill>
        </p:spPr>
      </p:sp>
      <p:sp>
        <p:nvSpPr>
          <p:cNvPr name="Freeform 16" id="16"/>
          <p:cNvSpPr/>
          <p:nvPr/>
        </p:nvSpPr>
        <p:spPr>
          <a:xfrm flipH="false" flipV="false" rot="0">
            <a:off x="7398478" y="7435128"/>
            <a:ext cx="6527839" cy="373638"/>
          </a:xfrm>
          <a:custGeom>
            <a:avLst/>
            <a:gdLst/>
            <a:ahLst/>
            <a:cxnLst/>
            <a:rect r="r" b="b" t="t" l="l"/>
            <a:pathLst>
              <a:path h="373638" w="6527839">
                <a:moveTo>
                  <a:pt x="0" y="0"/>
                </a:moveTo>
                <a:lnTo>
                  <a:pt x="6527838" y="0"/>
                </a:lnTo>
                <a:lnTo>
                  <a:pt x="6527838" y="373639"/>
                </a:lnTo>
                <a:lnTo>
                  <a:pt x="0" y="373639"/>
                </a:lnTo>
                <a:lnTo>
                  <a:pt x="0" y="0"/>
                </a:lnTo>
                <a:close/>
              </a:path>
            </a:pathLst>
          </a:custGeom>
          <a:blipFill>
            <a:blip r:embed="rId12"/>
            <a:stretch>
              <a:fillRect l="-8063" t="-945667" r="-2278" b="-61049"/>
            </a:stretch>
          </a:blipFill>
        </p:spPr>
      </p:sp>
      <p:sp>
        <p:nvSpPr>
          <p:cNvPr name="TextBox 17" id="17"/>
          <p:cNvSpPr txBox="true"/>
          <p:nvPr/>
        </p:nvSpPr>
        <p:spPr>
          <a:xfrm rot="5400000">
            <a:off x="11406204" y="4712640"/>
            <a:ext cx="7853071" cy="1028700"/>
          </a:xfrm>
          <a:prstGeom prst="rect">
            <a:avLst/>
          </a:prstGeom>
        </p:spPr>
        <p:txBody>
          <a:bodyPr anchor="t" rtlCol="false" tIns="0" lIns="0" bIns="0" rIns="0">
            <a:spAutoFit/>
          </a:bodyPr>
          <a:lstStyle/>
          <a:p>
            <a:pPr algn="ctr" marL="0" indent="0" lvl="1">
              <a:lnSpc>
                <a:spcPts val="8160"/>
              </a:lnSpc>
              <a:spcBef>
                <a:spcPct val="0"/>
              </a:spcBef>
            </a:pPr>
            <a:r>
              <a:rPr lang="en-US" b="true" sz="6800" strike="noStrike" u="none">
                <a:solidFill>
                  <a:srgbClr val="F8F2EE"/>
                </a:solidFill>
                <a:latin typeface="Lora Bold"/>
                <a:ea typeface="Lora Bold"/>
                <a:cs typeface="Lora Bold"/>
                <a:sym typeface="Lora Bold"/>
              </a:rPr>
              <a:t>2 - requirements</a:t>
            </a:r>
          </a:p>
        </p:txBody>
      </p:sp>
      <p:sp>
        <p:nvSpPr>
          <p:cNvPr name="TextBox 18" id="18"/>
          <p:cNvSpPr txBox="true"/>
          <p:nvPr/>
        </p:nvSpPr>
        <p:spPr>
          <a:xfrm rot="0">
            <a:off x="3844614" y="439317"/>
            <a:ext cx="9165730" cy="645365"/>
          </a:xfrm>
          <a:prstGeom prst="rect">
            <a:avLst/>
          </a:prstGeom>
        </p:spPr>
        <p:txBody>
          <a:bodyPr anchor="t" rtlCol="false" tIns="0" lIns="0" bIns="0" rIns="0">
            <a:spAutoFit/>
          </a:bodyPr>
          <a:lstStyle/>
          <a:p>
            <a:pPr algn="l" marL="0" indent="0" lvl="1">
              <a:lnSpc>
                <a:spcPts val="5283"/>
              </a:lnSpc>
              <a:spcBef>
                <a:spcPct val="0"/>
              </a:spcBef>
            </a:pPr>
            <a:r>
              <a:rPr lang="en-US" b="true" sz="3774" strike="noStrike" u="none">
                <a:solidFill>
                  <a:srgbClr val="772A1C"/>
                </a:solidFill>
                <a:latin typeface="Lora Bold"/>
                <a:ea typeface="Lora Bold"/>
                <a:cs typeface="Lora Bold"/>
                <a:sym typeface="Lora Bold"/>
              </a:rPr>
              <a:t>The second stage was the Requirements</a:t>
            </a:r>
          </a:p>
        </p:txBody>
      </p:sp>
      <p:sp>
        <p:nvSpPr>
          <p:cNvPr name="TextBox 19" id="19"/>
          <p:cNvSpPr txBox="true"/>
          <p:nvPr/>
        </p:nvSpPr>
        <p:spPr>
          <a:xfrm rot="0">
            <a:off x="5209739" y="3579263"/>
            <a:ext cx="10223014" cy="432262"/>
          </a:xfrm>
          <a:prstGeom prst="rect">
            <a:avLst/>
          </a:prstGeom>
        </p:spPr>
        <p:txBody>
          <a:bodyPr anchor="t" rtlCol="false" tIns="0" lIns="0" bIns="0" rIns="0">
            <a:spAutoFit/>
          </a:bodyPr>
          <a:lstStyle/>
          <a:p>
            <a:pPr algn="l" marL="0" indent="0" lvl="0">
              <a:lnSpc>
                <a:spcPts val="3606"/>
              </a:lnSpc>
              <a:spcBef>
                <a:spcPct val="0"/>
              </a:spcBef>
            </a:pPr>
            <a:r>
              <a:rPr lang="en-US" sz="2404">
                <a:solidFill>
                  <a:srgbClr val="000000"/>
                </a:solidFill>
                <a:latin typeface="Lora"/>
                <a:ea typeface="Lora"/>
                <a:cs typeface="Lora"/>
                <a:sym typeface="Lora"/>
              </a:rPr>
              <a:t>The second problem was the inconsistent design.</a:t>
            </a:r>
          </a:p>
        </p:txBody>
      </p:sp>
      <p:sp>
        <p:nvSpPr>
          <p:cNvPr name="TextBox 20" id="20"/>
          <p:cNvSpPr txBox="true"/>
          <p:nvPr/>
        </p:nvSpPr>
        <p:spPr>
          <a:xfrm rot="0">
            <a:off x="4334479" y="4166207"/>
            <a:ext cx="8238275" cy="361776"/>
          </a:xfrm>
          <a:prstGeom prst="rect">
            <a:avLst/>
          </a:prstGeom>
        </p:spPr>
        <p:txBody>
          <a:bodyPr anchor="t" rtlCol="false" tIns="0" lIns="0" bIns="0" rIns="0">
            <a:spAutoFit/>
          </a:bodyPr>
          <a:lstStyle/>
          <a:p>
            <a:pPr algn="ctr" marL="0" indent="0" lvl="0">
              <a:lnSpc>
                <a:spcPts val="3006"/>
              </a:lnSpc>
              <a:spcBef>
                <a:spcPct val="0"/>
              </a:spcBef>
            </a:pPr>
            <a:r>
              <a:rPr lang="en-US" b="true" sz="2004">
                <a:solidFill>
                  <a:srgbClr val="7C533E"/>
                </a:solidFill>
                <a:latin typeface="Lora Bold"/>
                <a:ea typeface="Lora Bold"/>
                <a:cs typeface="Lora Bold"/>
                <a:sym typeface="Lora Bold"/>
              </a:rPr>
              <a:t>This was the problem that customers faced after the first problem </a:t>
            </a:r>
          </a:p>
        </p:txBody>
      </p:sp>
      <p:sp>
        <p:nvSpPr>
          <p:cNvPr name="TextBox 21" id="21"/>
          <p:cNvSpPr txBox="true"/>
          <p:nvPr/>
        </p:nvSpPr>
        <p:spPr>
          <a:xfrm rot="0">
            <a:off x="1119525" y="3842358"/>
            <a:ext cx="2119381" cy="257174"/>
          </a:xfrm>
          <a:prstGeom prst="rect">
            <a:avLst/>
          </a:prstGeom>
        </p:spPr>
        <p:txBody>
          <a:bodyPr anchor="t" rtlCol="false" tIns="0" lIns="0" bIns="0" rIns="0">
            <a:spAutoFit/>
          </a:bodyPr>
          <a:lstStyle/>
          <a:p>
            <a:pPr algn="ctr">
              <a:lnSpc>
                <a:spcPts val="2100"/>
              </a:lnSpc>
              <a:spcBef>
                <a:spcPct val="0"/>
              </a:spcBef>
            </a:pPr>
            <a:r>
              <a:rPr lang="en-US" b="true" sz="1500">
                <a:solidFill>
                  <a:srgbClr val="FFFFFF"/>
                </a:solidFill>
                <a:latin typeface="Lora Bold"/>
                <a:ea typeface="Lora Bold"/>
                <a:cs typeface="Lora Bold"/>
                <a:sym typeface="Lora Bold"/>
              </a:rPr>
              <a:t>secondly. Product List:</a:t>
            </a:r>
          </a:p>
        </p:txBody>
      </p:sp>
      <p:sp>
        <p:nvSpPr>
          <p:cNvPr name="TextBox 22" id="22"/>
          <p:cNvSpPr txBox="true"/>
          <p:nvPr/>
        </p:nvSpPr>
        <p:spPr>
          <a:xfrm rot="0">
            <a:off x="1177325" y="5926707"/>
            <a:ext cx="6715184" cy="1123039"/>
          </a:xfrm>
          <a:prstGeom prst="rect">
            <a:avLst/>
          </a:prstGeom>
        </p:spPr>
        <p:txBody>
          <a:bodyPr anchor="t" rtlCol="false" tIns="0" lIns="0" bIns="0" rIns="0">
            <a:spAutoFit/>
          </a:bodyPr>
          <a:lstStyle/>
          <a:p>
            <a:pPr algn="ctr" marL="0" indent="0" lvl="0">
              <a:lnSpc>
                <a:spcPts val="2285"/>
              </a:lnSpc>
              <a:spcBef>
                <a:spcPct val="0"/>
              </a:spcBef>
            </a:pPr>
            <a:r>
              <a:rPr lang="en-US" sz="1523">
                <a:solidFill>
                  <a:srgbClr val="000000"/>
                </a:solidFill>
                <a:latin typeface="Lora"/>
                <a:ea typeface="Lora"/>
                <a:cs typeface="Lora"/>
                <a:sym typeface="Lora"/>
              </a:rPr>
              <a:t>In the beginning, there is a problem that is considered important and we overlooked it, but in the questionnaire, many people answered us that if the product is not available on the list, they do not write about it, but if it is transferred to the cart, it is discovered that the product is not available</a:t>
            </a:r>
          </a:p>
        </p:txBody>
      </p:sp>
      <p:sp>
        <p:nvSpPr>
          <p:cNvPr name="TextBox 23" id="23"/>
          <p:cNvSpPr txBox="true"/>
          <p:nvPr/>
        </p:nvSpPr>
        <p:spPr>
          <a:xfrm rot="0">
            <a:off x="7728775" y="7780706"/>
            <a:ext cx="6229901" cy="574922"/>
          </a:xfrm>
          <a:prstGeom prst="rect">
            <a:avLst/>
          </a:prstGeom>
        </p:spPr>
        <p:txBody>
          <a:bodyPr anchor="t" rtlCol="false" tIns="0" lIns="0" bIns="0" rIns="0">
            <a:spAutoFit/>
          </a:bodyPr>
          <a:lstStyle/>
          <a:p>
            <a:pPr algn="ctr" marL="0" indent="0" lvl="0">
              <a:lnSpc>
                <a:spcPts val="2347"/>
              </a:lnSpc>
              <a:spcBef>
                <a:spcPct val="0"/>
              </a:spcBef>
            </a:pPr>
            <a:r>
              <a:rPr lang="en-US" sz="1565" strike="noStrike" u="none">
                <a:solidFill>
                  <a:srgbClr val="000000"/>
                </a:solidFill>
                <a:latin typeface="Lora"/>
                <a:ea typeface="Lora"/>
                <a:cs typeface="Lora"/>
                <a:sym typeface="Lora"/>
              </a:rPr>
              <a:t>Secondly, the pictures in Zara are vertical, and this is something that bothered customers </a:t>
            </a:r>
          </a:p>
        </p:txBody>
      </p:sp>
      <p:grpSp>
        <p:nvGrpSpPr>
          <p:cNvPr name="Group 24" id="24"/>
          <p:cNvGrpSpPr/>
          <p:nvPr/>
        </p:nvGrpSpPr>
        <p:grpSpPr>
          <a:xfrm rot="0">
            <a:off x="1028700" y="7651697"/>
            <a:ext cx="3293905" cy="2602492"/>
            <a:chOff x="0" y="0"/>
            <a:chExt cx="4391873" cy="3469989"/>
          </a:xfrm>
        </p:grpSpPr>
        <p:sp>
          <p:nvSpPr>
            <p:cNvPr name="Freeform 25" id="25"/>
            <p:cNvSpPr/>
            <p:nvPr/>
          </p:nvSpPr>
          <p:spPr>
            <a:xfrm flipH="false" flipV="false" rot="0">
              <a:off x="0" y="0"/>
              <a:ext cx="3116144" cy="3469989"/>
            </a:xfrm>
            <a:custGeom>
              <a:avLst/>
              <a:gdLst/>
              <a:ahLst/>
              <a:cxnLst/>
              <a:rect r="r" b="b" t="t" l="l"/>
              <a:pathLst>
                <a:path h="3469989" w="3116144">
                  <a:moveTo>
                    <a:pt x="0" y="0"/>
                  </a:moveTo>
                  <a:lnTo>
                    <a:pt x="3116144" y="0"/>
                  </a:lnTo>
                  <a:lnTo>
                    <a:pt x="3116144" y="3469989"/>
                  </a:lnTo>
                  <a:lnTo>
                    <a:pt x="0" y="3469989"/>
                  </a:lnTo>
                  <a:lnTo>
                    <a:pt x="0" y="0"/>
                  </a:lnTo>
                  <a:close/>
                </a:path>
              </a:pathLst>
            </a:custGeom>
            <a:blipFill>
              <a:blip r:embed="rId13"/>
              <a:stretch>
                <a:fillRect l="-25756" t="0" r="-105882" b="0"/>
              </a:stretch>
            </a:blipFill>
          </p:spPr>
        </p:sp>
        <p:sp>
          <p:nvSpPr>
            <p:cNvPr name="Freeform 26" id="26"/>
            <p:cNvSpPr/>
            <p:nvPr/>
          </p:nvSpPr>
          <p:spPr>
            <a:xfrm flipH="false" flipV="false" rot="0">
              <a:off x="2749493" y="1682390"/>
              <a:ext cx="1642380" cy="524667"/>
            </a:xfrm>
            <a:custGeom>
              <a:avLst/>
              <a:gdLst/>
              <a:ahLst/>
              <a:cxnLst/>
              <a:rect r="r" b="b" t="t" l="l"/>
              <a:pathLst>
                <a:path h="524667" w="1642380">
                  <a:moveTo>
                    <a:pt x="0" y="0"/>
                  </a:moveTo>
                  <a:lnTo>
                    <a:pt x="1642380" y="0"/>
                  </a:lnTo>
                  <a:lnTo>
                    <a:pt x="1642380" y="524667"/>
                  </a:lnTo>
                  <a:lnTo>
                    <a:pt x="0" y="524667"/>
                  </a:lnTo>
                  <a:lnTo>
                    <a:pt x="0" y="0"/>
                  </a:lnTo>
                  <a:close/>
                </a:path>
              </a:pathLst>
            </a:custGeom>
            <a:blipFill>
              <a:blip r:embed="rId14"/>
              <a:stretch>
                <a:fillRect l="-265995" t="-141668" r="0" b="-341103"/>
              </a:stretch>
            </a:blipFill>
          </p:spPr>
        </p:sp>
      </p:grpSp>
      <p:sp>
        <p:nvSpPr>
          <p:cNvPr name="TextBox 27" id="27"/>
          <p:cNvSpPr txBox="true"/>
          <p:nvPr/>
        </p:nvSpPr>
        <p:spPr>
          <a:xfrm rot="0">
            <a:off x="3913498" y="8763455"/>
            <a:ext cx="4540119" cy="551539"/>
          </a:xfrm>
          <a:prstGeom prst="rect">
            <a:avLst/>
          </a:prstGeom>
        </p:spPr>
        <p:txBody>
          <a:bodyPr anchor="t" rtlCol="false" tIns="0" lIns="0" bIns="0" rIns="0">
            <a:spAutoFit/>
          </a:bodyPr>
          <a:lstStyle/>
          <a:p>
            <a:pPr algn="ctr" marL="0" indent="0" lvl="0">
              <a:lnSpc>
                <a:spcPts val="2285"/>
              </a:lnSpc>
              <a:spcBef>
                <a:spcPct val="0"/>
              </a:spcBef>
            </a:pPr>
            <a:r>
              <a:rPr lang="en-US" sz="1523" strike="noStrike" u="none">
                <a:solidFill>
                  <a:srgbClr val="000000"/>
                </a:solidFill>
                <a:latin typeface="Lora"/>
                <a:ea typeface="Lora"/>
                <a:cs typeface="Lora"/>
                <a:sym typeface="Lora"/>
              </a:rPr>
              <a:t>Thirdly, the percentage of customers’ need for a product evaluation list was 100%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DAGE25lWbhY</dc:identifier>
  <dcterms:modified xsi:type="dcterms:W3CDTF">2011-08-01T06:04:30Z</dcterms:modified>
  <cp:revision>1</cp:revision>
  <dc:title>Beige Luxury Fashion Brand Presentation Template</dc:title>
</cp:coreProperties>
</file>